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48" r:id="rId1"/>
  </p:sldMasterIdLst>
  <p:notesMasterIdLst>
    <p:notesMasterId r:id="rId46"/>
  </p:notesMasterIdLst>
  <p:handoutMasterIdLst>
    <p:handoutMasterId r:id="rId47"/>
  </p:handoutMasterIdLst>
  <p:sldIdLst>
    <p:sldId id="327" r:id="rId2"/>
    <p:sldId id="333" r:id="rId3"/>
    <p:sldId id="331" r:id="rId4"/>
    <p:sldId id="334" r:id="rId5"/>
    <p:sldId id="298" r:id="rId6"/>
    <p:sldId id="335" r:id="rId7"/>
    <p:sldId id="337" r:id="rId8"/>
    <p:sldId id="336" r:id="rId9"/>
    <p:sldId id="338" r:id="rId10"/>
    <p:sldId id="339" r:id="rId11"/>
    <p:sldId id="340" r:id="rId12"/>
    <p:sldId id="345" r:id="rId13"/>
    <p:sldId id="346" r:id="rId14"/>
    <p:sldId id="347" r:id="rId15"/>
    <p:sldId id="352" r:id="rId16"/>
    <p:sldId id="348" r:id="rId17"/>
    <p:sldId id="341" r:id="rId18"/>
    <p:sldId id="367" r:id="rId19"/>
    <p:sldId id="349" r:id="rId20"/>
    <p:sldId id="350" r:id="rId21"/>
    <p:sldId id="353" r:id="rId22"/>
    <p:sldId id="355" r:id="rId23"/>
    <p:sldId id="357" r:id="rId24"/>
    <p:sldId id="358" r:id="rId25"/>
    <p:sldId id="359" r:id="rId26"/>
    <p:sldId id="360" r:id="rId27"/>
    <p:sldId id="361" r:id="rId28"/>
    <p:sldId id="362" r:id="rId29"/>
    <p:sldId id="363" r:id="rId30"/>
    <p:sldId id="364" r:id="rId31"/>
    <p:sldId id="365" r:id="rId32"/>
    <p:sldId id="343" r:id="rId33"/>
    <p:sldId id="371" r:id="rId34"/>
    <p:sldId id="372" r:id="rId35"/>
    <p:sldId id="373" r:id="rId36"/>
    <p:sldId id="344" r:id="rId37"/>
    <p:sldId id="368" r:id="rId38"/>
    <p:sldId id="369" r:id="rId39"/>
    <p:sldId id="370" r:id="rId40"/>
    <p:sldId id="274" r:id="rId41"/>
    <p:sldId id="275" r:id="rId42"/>
    <p:sldId id="321" r:id="rId43"/>
    <p:sldId id="288" r:id="rId44"/>
    <p:sldId id="329" r:id="rId45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/>
  <p:cmAuthor id="3" name="Ramesh Sannareddy" initials="RS" lastIdx="7" clrIdx="2"/>
  <p:cmAuthor id="4" name="UPKAR LIDDER" initials="UL" lastIdx="2" clrIdx="3"/>
  <p:cmAuthor id="5" name="Leon Katsnelson" initials="LK" lastIdx="21" clrIdx="4"/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EBEB"/>
    <a:srgbClr val="FFFFFF"/>
    <a:srgbClr val="1C7DDB"/>
    <a:srgbClr val="0B49CB"/>
    <a:srgbClr val="F2F4F8"/>
    <a:srgbClr val="121619"/>
    <a:srgbClr val="F2F2F2"/>
    <a:srgbClr val="145579"/>
    <a:srgbClr val="3A6483"/>
    <a:srgbClr val="204E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085"/>
    <p:restoredTop sz="85170"/>
  </p:normalViewPr>
  <p:slideViewPr>
    <p:cSldViewPr snapToGrid="0" snapToObjects="1">
      <p:cViewPr>
        <p:scale>
          <a:sx n="111" d="100"/>
          <a:sy n="111" d="100"/>
        </p:scale>
        <p:origin x="144" y="12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99" d="100"/>
          <a:sy n="199" d="100"/>
        </p:scale>
        <p:origin x="184" y="18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handoutMaster" Target="handoutMasters/handoutMaster1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5/7/25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5/7/25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0665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1EFE0B-7B39-0A13-5401-6CB2313A08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525624D-31E7-741C-C731-7E4E33B6EAE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089938-E9FC-2611-1855-146273CA7F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106C9E-C351-3C43-C80D-F1A54E600E7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2738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745C0E-E835-85CC-A1F3-350BA08649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0FDE9E3-89E0-4E73-9C43-8FB66DC9C5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4F81F17-2C93-2A9F-1382-8F3D0DBDCE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A78A23-9484-2356-2FB1-49EDB96B4B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9529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D69066-381C-5BCA-F171-E46F018663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840C442-A016-5771-153D-65114E6C38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2C07601-5170-8140-F097-77F3FD88B6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E4855E-39FE-9578-455A-C493ECB86E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9052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75D6A9-7624-5F9F-1F33-EBA8CD18EC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4522E71-6F2B-2963-15BF-D425D2C0990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AE47BFB-A65A-07B8-3FEA-A99AEEC87C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94B06F-C2C9-F49F-C628-2F72E10AC80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35309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EF7E51-D5EF-8705-398A-307D92E7E2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66A9F5E-44DD-F48B-13E2-6CC5CE974C9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12E98C5-1ADF-2312-328F-F8E1A314C1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C656A4-51F1-0D91-9369-3DA031FD8BF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033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EB3A7E-D93C-3D51-6873-B4BF41C514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41FFEF6-EAFF-B3C6-9B50-D6FD58559D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B8906CA-CAC7-BCC2-16D6-3490DB18A1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DD2CE6-EBA4-28DE-3C49-70A97561D2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8341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A2EA95-3B4B-F6D6-8EC5-38405C3F54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17A74FE-15FA-280A-61EC-A8C5954E7CA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FA34893-0CC0-C104-2B08-17F3FBBDCD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7414D2-8332-B2CF-B0AE-3ABFAF304AA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7134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AB0E0B-A668-CBCB-D89B-02E5303009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52842CE-E6CF-E61A-B80E-43209DBE61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B31411E-6E38-161C-3887-EA16F09583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B6D8C7-B5A1-2558-AFA2-57D3AAB4C1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7325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687445-8F01-91DF-B25E-A42C2E461B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662CA31-C4EB-A7A9-E15A-4C940E1457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22A71B5-A0B6-5681-4432-3C07297829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3AF597-BCB5-0F54-5C53-A63CC818F38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97389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B66707-664D-CF00-ACF2-0BDC36746A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71F9B82-E5E0-17B0-FE6A-A8EA2CBF91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BB0C64B-CC10-A573-86ED-46D1CB5B49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, </a:t>
            </a:r>
            <a:r>
              <a:rPr lang="en-GB" dirty="0" err="1"/>
              <a:t>etcC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1CBC12-FF2B-547D-8ED8-25A76D4BAA0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6097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81928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A4628D-973E-96AF-EC78-ADBE0E34D1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480E8C5-E121-A266-5983-B25C542FBA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92A6ADB-92CA-627B-5A27-48DB044A18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, </a:t>
            </a:r>
            <a:r>
              <a:rPr lang="en-GB" dirty="0" err="1"/>
              <a:t>etcC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8C1415-0113-6908-A0FC-414D125CD93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92952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78B64B-358B-E6FA-42DA-21243F1887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8C77999-1CD1-DBE4-61C0-8A820CEB1A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0CAE66E-771F-1459-91C0-6B207C84C2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, </a:t>
            </a:r>
            <a:r>
              <a:rPr lang="en-GB" dirty="0" err="1"/>
              <a:t>etcC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515B73-E274-9DB6-A15D-3B542BA3E5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95105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D16A04-9439-D3ED-B5D8-184DB19F6D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BFE33A9-74B2-F954-FDB0-7202F6B7F2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90ADD3A-2C19-EDF5-EACE-46F529F04A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, </a:t>
            </a:r>
            <a:r>
              <a:rPr lang="en-GB" dirty="0" err="1"/>
              <a:t>etcC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3D923D-D991-75B5-C180-3CFC4606D35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64362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FE4A4C-BE55-57BD-C53F-74E7D830FB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C93370D-39A5-0491-B0F0-84FD2337DFE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D96EA50-E345-B652-C4D6-1B52C8E4AA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, </a:t>
            </a:r>
            <a:r>
              <a:rPr lang="en-GB" dirty="0" err="1"/>
              <a:t>etcC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5DB5F0-D5A0-70CB-5BF2-404FE828681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32832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EAE121-172B-2872-5201-22E35A1495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F790BF0-F93A-61F1-B71D-D87363C45F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E29A5BA-A8ED-0C8A-9335-09994A5881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, </a:t>
            </a:r>
            <a:r>
              <a:rPr lang="en-GB" dirty="0" err="1"/>
              <a:t>etcC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F371FB-948E-4DF8-3330-D0A64F54659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09421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672FC5-1162-0EDE-C6DD-930F1F9B8A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4B4E3AA-203B-ECD2-B8E4-64B0BD5964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CFF227F-EEEE-EE36-DBFC-BD99C19B0D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, </a:t>
            </a:r>
            <a:r>
              <a:rPr lang="en-GB" dirty="0" err="1"/>
              <a:t>etcC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8564D4-D77B-EE8E-FB86-06337EC3A35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75455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EFBEBB-DB30-CD3E-3A25-67937D7D6B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5848C3F-657D-5A70-98D4-E4BA39C7AF1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991F312-5362-1277-BA76-87EF132AEB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, </a:t>
            </a:r>
            <a:r>
              <a:rPr lang="en-GB" dirty="0" err="1"/>
              <a:t>etcC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D8EAA7-DAE3-7C93-17B2-146B145046C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180418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7C4D3E-6E2F-4F90-DC66-9093D24730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6158390-022D-19E0-1793-B39850041BD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62E27CF-2C10-EE38-B4F0-D4548CDAB4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, </a:t>
            </a:r>
            <a:r>
              <a:rPr lang="en-GB" dirty="0" err="1"/>
              <a:t>etcC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871903-7E50-4323-4D63-860F23A4543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18290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F6D65E-AF75-18CF-EF16-F932E2ABE3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918C975-163F-7DE6-3CA5-A74BFB4D7C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832F062-4DAD-B523-E018-F002C6178C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, </a:t>
            </a:r>
            <a:r>
              <a:rPr lang="en-GB" dirty="0" err="1"/>
              <a:t>etcC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304642-0503-5A7B-DF45-6329DEBC90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80988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3F18F1-B9E7-5759-4B0F-6290E0165C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3161B91-D54B-E17B-0315-2D989AAADC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3E5752E-0365-02C8-BBE2-398EB9EEBD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, </a:t>
            </a:r>
            <a:r>
              <a:rPr lang="en-GB" dirty="0" err="1"/>
              <a:t>etcC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E20A2F-3E13-9AEB-5AF1-9525B0935FB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9517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17070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29A2FC-49E2-A27A-E9B3-886FCF4E2B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965765D-1E32-40A8-99D6-22410FFD03D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49F7FF1-056F-9E5F-5C67-763DE3D225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, </a:t>
            </a:r>
            <a:r>
              <a:rPr lang="en-GB" dirty="0" err="1"/>
              <a:t>etcC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6E10FA-5A19-306F-C11C-E05787A8B5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28151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B49311-6597-126C-8303-C6F1538FAB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80396B1-A7E3-58C9-CC8F-1A5F415CDA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B4018D9-EF22-8939-D6CE-AA8659256B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, </a:t>
            </a:r>
            <a:r>
              <a:rPr lang="en-GB" dirty="0" err="1"/>
              <a:t>etcC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0293B3-88BD-3367-61A9-E82841FF6C5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4068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A97AAB-C74A-BDC5-E9AC-C81A560D59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D091BEE-2128-F92B-75CE-E1A1BBC47F8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530D41C-2C19-A6CF-80CC-14DD37134F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, </a:t>
            </a:r>
            <a:r>
              <a:rPr lang="en-GB" dirty="0" err="1"/>
              <a:t>etcC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94021E-739C-EEFF-1519-9D68140E368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60729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26DF63-DE63-7813-38F7-0E6D47BEFD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6A4A061-1FDE-F234-78B6-166E6FABB08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58EC764-69B9-43F2-24AB-1DB974D911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, </a:t>
            </a:r>
            <a:r>
              <a:rPr lang="en-GB" dirty="0" err="1"/>
              <a:t>etcC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78F564-34DC-443F-3B6A-E68728F8ACF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09182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5E62BE-494A-6AEA-274A-6ECD837F1F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D9376F7-81CC-77EE-5839-5A7091835B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15581CD-094A-432B-5C66-A127684EC8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, </a:t>
            </a:r>
            <a:r>
              <a:rPr lang="en-GB" dirty="0" err="1"/>
              <a:t>etcC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ADC15D-B986-BCDE-28BE-CA3638D60E8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00921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2CB4A1-37B6-802D-D98F-35DAC06CF6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23ECF52-EE2D-F4B5-4C38-4B788070B1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9642DFD-BA0F-F9A4-A362-7E3597891D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, </a:t>
            </a:r>
            <a:r>
              <a:rPr lang="en-GB" dirty="0" err="1"/>
              <a:t>etcC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18F097-70E8-E838-BF07-DB129F77DE6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36001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489EB0-9A64-9232-E248-D34ADBE262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B7BA26-7DBC-4B33-10DE-9E1DFD78366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F752711-26E4-5CE0-220A-D77A3986DB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, </a:t>
            </a:r>
            <a:r>
              <a:rPr lang="en-GB" dirty="0" err="1"/>
              <a:t>etcC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BECB1A-7F22-D244-8EF5-108F68DBF9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70228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36C8BB-E8A1-059F-3EB3-5A99A83B4F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6F20FA5-A510-5D46-2FBD-B2A77DC49D0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E996E8A-9448-773A-B0D1-65555BB47C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, </a:t>
            </a:r>
            <a:r>
              <a:rPr lang="en-GB" dirty="0" err="1"/>
              <a:t>etcC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E822D3-C800-7067-61CE-3E9A9752010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93433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41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CAC835-1E13-ACA0-3823-98F2FA022A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91B3CAB-63A1-2BA0-74B7-115C48153A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DBB5594-2214-0F5A-2DBE-F68BFBB2BF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9D7674-BB4B-FE9F-838C-78503E21C43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9440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9E55E7-41D1-E224-47AE-2664ED90E1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33B5601-04C9-995B-2ABE-EF0E52824EE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F04C024-9CB4-1B1C-148A-9674D98BF4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DD0D58-9446-FDE7-570D-6223A80940B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6591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E8D028-A71D-3693-C00A-3A9B651C17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9C0B9A3-3154-F7F9-2934-7D82E351C9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4ACE35D-B4FC-D464-3132-1D8104F38D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B9CF90-9FAA-146F-3ABB-94F4C66DD75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56774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B1F213-6FF1-E33E-6967-C26C721DDA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181ACD5-50CE-1E4A-C475-E8D30004E9C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09187BF-D4FE-444D-C75A-870CEB73CD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7B25CB-B453-7DF1-0058-6836751CAB5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59539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8D9588-CB7B-3FB6-1248-7DDC92CB91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C20AD75-6BE5-FE06-CFDB-AA7E114E92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1255CBC-F33A-22A7-1A8F-F385259C4F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E3AFAF-C162-DD76-165B-16F75E3148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4961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5EDC52-D0F3-E8CA-9A06-26C58431A5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EDCEEDD-F29D-77F2-09D7-8AE431B9C8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C64A42D-EDF3-F4DF-7B8E-419F83B867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A7384C-1F6B-38A4-8C3C-8DD048E8C6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6341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8669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862133"/>
      </p:ext>
    </p:extLst>
  </p:cSld>
  <p:clrMapOvr>
    <a:masterClrMapping/>
  </p:clrMapOvr>
  <p:transition spd="slow">
    <p:push dir="u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29720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896105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5/7/25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80532" y="6311900"/>
            <a:ext cx="2743200" cy="4016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5/7/25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5/7/25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5/7/25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5/7/25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5/7/25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5/7/25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6AF162-49A1-30BC-D752-BD7A262211FA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190500" y="6576060"/>
            <a:ext cx="965200" cy="9144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GB" sz="600">
                <a:solidFill>
                  <a:srgbClr val="737373">
                    <a:alpha val="5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Confidentiality: C2 - Internal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705" r:id="rId14"/>
    <p:sldLayoutId id="2147483706" r:id="rId15"/>
    <p:sldLayoutId id="2147483765" r:id="rId16"/>
    <p:sldLayoutId id="2147483766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cf-courses-data.s3.us.cloud-object-storage.appdomain.cloud/IBM-DS0321EN-SkillsNetwork/datasets/dataset_part_1.csv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hyperlink" Target="https://github.com/TimHoogenboom/IBM_DataScience/blob/main/3_labs-jupyter-spacex-data%20wrangling_jupyterlite.ipynb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cf-courses-data.s3.us.cloud-object-storage.appdomain.cloud/IBM-DS0321EN-SkillsNetwork/datasets/dataset_part_2.csv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TimHoogenboom/IBM_DataScience/blob/main/5_jupyter-labs-eda-data_visualization2.ipynb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cf-courses-data.s3.us.cloud-object-storage.appdomain.cloud/IBM-DS0321EN-SkillsNetwork/datasets/spacex_launch_geo.csv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TimHoogenboom/IBM_DataScience/blob/main/6_jupyter-labs-visual_analytics_folium.ipynb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cf-courses-data.s3.us.cloud-object-storage.appdomain.cloud/IBM-DS0321EN-SkillsNetwork/labs/module_2/data/Spacex.csv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TimHoogenboom/IBM_DataScience/blob/main/4_jupyter-labs-eda-sql-edx_sqllite.ipynb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wget%20%22https:/cf-courses-data.s3.us.cloud-object-storage.appdomain.cloud/IBM-DS0321EN-SkillsNetwork/datasets/spacex_launch_dash.csv%22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TimHoogenboom/IBM_DataScience/blob/main/7_jupyter-labs-edx_plotly_dash.py" TargetMode="External"/><Relationship Id="rId4" Type="http://schemas.openxmlformats.org/officeDocument/2006/relationships/hyperlink" Target="ttps://cf-courses-data.s3.us.cloud-object-storage.appdomain.cloud/t4-Vy4iOU19i8y6E3Px_ww/spacex-dash-app.py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cf-courses-data.s3.us.cloud-object-storage.appdomain.cloud/IBM-DS0321EN-SkillsNetwork/datasets/dataset_part_2.csv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TimHoogenboom/IBM_DataScience/blob/main/8_jupyter-labs-eda-sql-edx_machlinelearning.ipynb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TimHoogenboom/IBM_DataScience/blob/main/3_labs-jupyter-spacex-data%20wrangling_jupyterlite.ipynb" TargetMode="External"/><Relationship Id="rId13" Type="http://schemas.openxmlformats.org/officeDocument/2006/relationships/hyperlink" Target="https://cf-courses-data.s3.us.cloud-object-storage.appdomain.cloud/IBM-DS0321EN-SkillsNetwork/datasets/spacex_launch_geo.csv" TargetMode="External"/><Relationship Id="rId18" Type="http://schemas.openxmlformats.org/officeDocument/2006/relationships/hyperlink" Target="https://github.com/TimHoogenboom/IBM_DataScience/blob/main/8_jupyter-labs-eda-sql-edx_machlinelearning.ipynb" TargetMode="External"/><Relationship Id="rId3" Type="http://schemas.openxmlformats.org/officeDocument/2006/relationships/hyperlink" Target="https://api.spacexdata.com/v4/" TargetMode="External"/><Relationship Id="rId7" Type="http://schemas.openxmlformats.org/officeDocument/2006/relationships/hyperlink" Target="https://cf-courses-data.s3.us.cloud-object-storage.appdomain.cloud/IBM-DS0321EN-SkillsNetwork/datasets/dataset_part_1.csv" TargetMode="External"/><Relationship Id="rId12" Type="http://schemas.openxmlformats.org/officeDocument/2006/relationships/hyperlink" Target="https://github.com/TimHoogenboom/IBM_DataScience/blob/main/5_jupyter-labs-eda-data_visualization2.ipynb" TargetMode="External"/><Relationship Id="rId17" Type="http://schemas.openxmlformats.org/officeDocument/2006/relationships/hyperlink" Target="https://github.com/TimHoogenboom/IBM_DataScience/blob/main/7_jupyter-labs-edx_plotly_dash.py" TargetMode="External"/><Relationship Id="rId2" Type="http://schemas.openxmlformats.org/officeDocument/2006/relationships/notesSlide" Target="../notesSlides/notesSlide4.xml"/><Relationship Id="rId16" Type="http://schemas.openxmlformats.org/officeDocument/2006/relationships/hyperlink" Target="ttps://cf-courses-data.s3.us.cloud-object-storage.appdomain.cloud/t4-Vy4iOU19i8y6E3Px_ww/spacex-dash-app.py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TimHoogenboom/IBM_DataScience/blob/main/2_jupyter-labs-webscraping%20.ipynb" TargetMode="External"/><Relationship Id="rId11" Type="http://schemas.openxmlformats.org/officeDocument/2006/relationships/hyperlink" Target="https://cf-courses-data.s3.us.cloud-object-storage.appdomain.cloud/IBM-DS0321EN-SkillsNetwork/datasets/dataset_part_2.csv" TargetMode="External"/><Relationship Id="rId5" Type="http://schemas.openxmlformats.org/officeDocument/2006/relationships/hyperlink" Target="In%20this%20lab,%20you%20will%20be%20performing%20web%20scraping%20to%20collect%20Falcon%209%20historical%20launch%20records%20from%20a%20Wikipedia%20page%20titled%20%60List%20of%20Falcon%209%20and%20Falcon%20Heavy%20launches%60%20%20https:/en.wikipedia.org/wiki/List_of_Falcon_9_and_Falcon_Heavy_launches" TargetMode="External"/><Relationship Id="rId15" Type="http://schemas.openxmlformats.org/officeDocument/2006/relationships/hyperlink" Target="wget%20%22https:/cf-courses-data.s3.us.cloud-object-storage.appdomain.cloud/IBM-DS0321EN-SkillsNetwork/datasets/spacex_launch_dash.csv%22" TargetMode="External"/><Relationship Id="rId10" Type="http://schemas.openxmlformats.org/officeDocument/2006/relationships/hyperlink" Target="https://github.com/TimHoogenboom/IBM_DataScience/blob/main/4_jupyter-labs-eda-sql-edx_sqllite.ipynb" TargetMode="External"/><Relationship Id="rId4" Type="http://schemas.openxmlformats.org/officeDocument/2006/relationships/hyperlink" Target="https://github.com/TimHoogenboom/IBM_DataScience/blob/main/1_jupyter-labs-spacex-data-collection-api.ipynb" TargetMode="External"/><Relationship Id="rId9" Type="http://schemas.openxmlformats.org/officeDocument/2006/relationships/hyperlink" Target="https://cf-courses-data.s3.us.cloud-object-storage.appdomain.cloud/IBM-DS0321EN-SkillsNetwork/labs/module_2/data/Spacex.csv" TargetMode="External"/><Relationship Id="rId14" Type="http://schemas.openxmlformats.org/officeDocument/2006/relationships/hyperlink" Target="https://github.com/TimHoogenboom/IBM_DataScience/blob/main/6_jupyter-labs-visual_analytics_folium.ipynb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api.spacexdata.com/v4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hyperlink" Target="https://github.com/TimHoogenboom/IBM_DataScience/blob/main/1_jupyter-labs-spacex-data-collection-api.ipynb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In%20this%20lab,%20you%20will%20be%20performing%20web%20scraping%20to%20collect%20Falcon%209%20historical%20launch%20records%20from%20a%20Wikipedia%20page%20titled%20%60List%20of%20Falcon%209%20and%20Falcon%20Heavy%20launches%60%20%20https:/en.wikipedia.org/wiki/List_of_Falcon_9_and_Falcon_Heavy_launches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hyperlink" Target="https://github.com/TimHoogenboom/IBM_DataScience/blob/main/2_jupyter-labs-webscraping%20.ipynb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In%20this%20lab,%20you%20will%20be%20performing%20web%20scraping%20to%20collect%20Falcon%209%20historical%20launch%20records%20from%20a%20Wikipedia%20page%20titled%20%60List%20of%20Falcon%209%20and%20Falcon%20Heavy%20launches%60%20%20https:/en.wikipedia.org/wiki/List_of_Falcon_9_and_Falcon_Heavy_launches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hyperlink" Target="https://github.com/TimHoogenboom/IBM_DataScience/blob/main/2_jupyter-labs-webscraping%20.ipynb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Tim Hoogenboom</a:t>
            </a:r>
          </a:p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May 6, 2025</a:t>
            </a:r>
            <a:endParaRPr lang="en-US" dirty="0">
              <a:solidFill>
                <a:schemeClr val="bg2"/>
              </a:solidFill>
              <a:latin typeface="Abadi" panose="020B0604020104020204" pitchFamily="34" charset="0"/>
              <a:ea typeface="SF Pro" pitchFamily="2" charset="0"/>
              <a:cs typeface="SF Pro" pitchFamily="2" charset="0"/>
            </a:endParaRPr>
          </a:p>
        </p:txBody>
      </p:sp>
      <p:pic>
        <p:nvPicPr>
          <p:cNvPr id="2" name="Picture 2" descr="IBM Skills Network Logo - Horizontal-noai copy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D6667B-E03D-3C6A-52A9-3245A92E71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79219545-79A9-118A-8C69-BF6FD98463B8}"/>
              </a:ext>
            </a:extLst>
          </p:cNvPr>
          <p:cNvSpPr txBox="1"/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400" b="1" kern="1200" dirty="0">
                <a:solidFill>
                  <a:schemeClr val="tx1"/>
                </a:solidFill>
                <a:latin typeface="Arial Black" panose="020B0604020202020204" pitchFamily="34" charset="0"/>
                <a:ea typeface="+mj-ea"/>
                <a:cs typeface="Arial Black" panose="020B0604020202020204" pitchFamily="34" charset="0"/>
              </a:rPr>
              <a:t>Data Wrangling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B0A6C887-243A-1C66-11F7-FDF44FE0509E}"/>
              </a:ext>
            </a:extLst>
          </p:cNvPr>
          <p:cNvSpPr txBox="1"/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lIns="91440" tIns="45720" rIns="91440" bIns="4572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</a:t>
            </a:r>
          </a:p>
          <a:p>
            <a:pPr>
              <a:spcBef>
                <a:spcPts val="400"/>
              </a:spcBef>
            </a:pPr>
            <a:r>
              <a:rPr lang="en-US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Wrangling 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reformat 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launch sites, orbit types and 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 label launch success or launch failure via IBM dataset (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data3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Github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>
              <a:spcBef>
                <a:spcPts val="400"/>
              </a:spcBef>
            </a:pPr>
            <a:endParaRPr lang="en-US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 hidden="1">
            <a:extLst>
              <a:ext uri="{FF2B5EF4-FFF2-40B4-BE49-F238E27FC236}">
                <a16:creationId xmlns:a16="http://schemas.microsoft.com/office/drawing/2014/main" id="{D6544ACA-1552-4C94-5DBB-9BA8DCA741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t>10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66823B-C715-A23C-920E-6D1322B85C63}"/>
              </a:ext>
            </a:extLst>
          </p:cNvPr>
          <p:cNvSpPr txBox="1"/>
          <p:nvPr/>
        </p:nvSpPr>
        <p:spPr>
          <a:xfrm>
            <a:off x="7758113" y="6627168"/>
            <a:ext cx="4433887" cy="230832"/>
          </a:xfrm>
          <a:prstGeom prst="rect">
            <a:avLst/>
          </a:prstGeom>
          <a:solidFill>
            <a:srgbClr val="EBEBEB"/>
          </a:solidFill>
        </p:spPr>
        <p:txBody>
          <a:bodyPr wrap="square" rtlCol="0" anchor="ctr">
            <a:spAutoFit/>
          </a:bodyPr>
          <a:lstStyle/>
          <a:p>
            <a:r>
              <a:rPr lang="en-GB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Tim Hoogenboom | IBM Data Science Capstone | May 5, 2025 |  </a:t>
            </a:r>
            <a:fld id="{8FA6E54E-265A-C64B-BB5E-3A3DF0BF0AA0}" type="slidenum">
              <a:rPr lang="en-GB" sz="900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</a:t>
            </a:fld>
            <a:r>
              <a:rPr lang="en-GB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7033AD-D61B-B8E3-AFEC-850F9A74E558}"/>
              </a:ext>
            </a:extLst>
          </p:cNvPr>
          <p:cNvSpPr txBox="1"/>
          <p:nvPr/>
        </p:nvSpPr>
        <p:spPr>
          <a:xfrm>
            <a:off x="838200" y="2992437"/>
            <a:ext cx="5257800" cy="3184526"/>
          </a:xfrm>
          <a:prstGeom prst="rect">
            <a:avLst/>
          </a:prstGeom>
        </p:spPr>
        <p:txBody>
          <a:bodyPr lIns="91440" tIns="45720" rIns="91440" bIns="4572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</a:t>
            </a:r>
          </a:p>
          <a:p>
            <a:pPr algn="just"/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Fetch external data set in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dataframe</a:t>
            </a:r>
            <a:endParaRPr 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Count number of launches per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Launch_Site</a:t>
            </a:r>
            <a:endParaRPr 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Count number of Orbits</a:t>
            </a:r>
          </a:p>
          <a:p>
            <a:pPr algn="just"/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Count number of Outcomes and label into Successful [1] or Bad [0] in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dataframe</a:t>
            </a:r>
            <a:endParaRPr 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Combine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dataframes</a:t>
            </a:r>
            <a:endParaRPr 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B1908D-D8BD-DF85-5D30-AE8535335E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0678" y="4214812"/>
            <a:ext cx="6101321" cy="2412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6213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CBD4B4-3EBB-51EB-D61B-A39D6DBF85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BD9A4C60-8273-1EC2-5C55-1EABA5505249}"/>
              </a:ext>
            </a:extLst>
          </p:cNvPr>
          <p:cNvSpPr txBox="1"/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400" b="1" kern="1200" dirty="0">
                <a:solidFill>
                  <a:schemeClr val="tx1"/>
                </a:solidFill>
                <a:latin typeface="Arial Black" panose="020B0604020202020204" pitchFamily="34" charset="0"/>
                <a:ea typeface="+mj-ea"/>
                <a:cs typeface="Arial Black" panose="020B0604020202020204" pitchFamily="34" charset="0"/>
              </a:rPr>
              <a:t>Data Visualization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B60C661E-7F0B-EC37-A80C-7C498B3E2A1E}"/>
              </a:ext>
            </a:extLst>
          </p:cNvPr>
          <p:cNvSpPr txBox="1"/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lIns="91440" tIns="45720" rIns="91440" bIns="4572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</a:t>
            </a:r>
          </a:p>
          <a:p>
            <a:pPr>
              <a:spcBef>
                <a:spcPts val="400"/>
              </a:spcBef>
            </a:pPr>
            <a:r>
              <a:rPr lang="en-US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Exploration 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graphically visualize relation between variables launch site, payload mass, orbit type, years, and success rate via IBM dataset (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data5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Github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 hidden="1">
            <a:extLst>
              <a:ext uri="{FF2B5EF4-FFF2-40B4-BE49-F238E27FC236}">
                <a16:creationId xmlns:a16="http://schemas.microsoft.com/office/drawing/2014/main" id="{3BD5CA90-6957-C59E-2BB8-F06FE6B6ED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t>11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9531E9-FD0C-ACB7-3ECE-6611BBDDF548}"/>
              </a:ext>
            </a:extLst>
          </p:cNvPr>
          <p:cNvSpPr txBox="1"/>
          <p:nvPr/>
        </p:nvSpPr>
        <p:spPr>
          <a:xfrm>
            <a:off x="7758113" y="6627168"/>
            <a:ext cx="4433887" cy="230832"/>
          </a:xfrm>
          <a:prstGeom prst="rect">
            <a:avLst/>
          </a:prstGeom>
          <a:solidFill>
            <a:srgbClr val="EBEBEB"/>
          </a:solidFill>
        </p:spPr>
        <p:txBody>
          <a:bodyPr wrap="square" rtlCol="0" anchor="ctr">
            <a:spAutoFit/>
          </a:bodyPr>
          <a:lstStyle/>
          <a:p>
            <a:r>
              <a:rPr lang="en-GB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Tim Hoogenboom | IBM Data Science Capstone | May 5, 2025 |  </a:t>
            </a:r>
            <a:fld id="{8FA6E54E-265A-C64B-BB5E-3A3DF0BF0AA0}" type="slidenum">
              <a:rPr lang="en-GB" sz="900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</a:t>
            </a:fld>
            <a:r>
              <a:rPr lang="en-GB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AE798E-1A01-2A01-A257-5C1A11B067AF}"/>
              </a:ext>
            </a:extLst>
          </p:cNvPr>
          <p:cNvSpPr txBox="1"/>
          <p:nvPr/>
        </p:nvSpPr>
        <p:spPr>
          <a:xfrm>
            <a:off x="838200" y="2992437"/>
            <a:ext cx="5257800" cy="3184526"/>
          </a:xfrm>
          <a:prstGeom prst="rect">
            <a:avLst/>
          </a:prstGeom>
        </p:spPr>
        <p:txBody>
          <a:bodyPr lIns="91440" tIns="45720" rIns="91440" bIns="4572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</a:t>
            </a:r>
          </a:p>
          <a:p>
            <a:pPr algn="just"/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Fetch external data set in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dataframe</a:t>
            </a:r>
            <a:endParaRPr 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Count number of launches per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Launch_Site</a:t>
            </a:r>
            <a:endParaRPr 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Count number of Orbits</a:t>
            </a:r>
          </a:p>
          <a:p>
            <a:pPr algn="just"/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Count number of Outcomes and label into Successful [1] or Bad [0] in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dataframe</a:t>
            </a:r>
            <a:endParaRPr 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Combine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dataframes</a:t>
            </a:r>
            <a:endParaRPr 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59C291F-263D-FE06-8380-828AA844FB82}"/>
              </a:ext>
            </a:extLst>
          </p:cNvPr>
          <p:cNvSpPr/>
          <p:nvPr/>
        </p:nvSpPr>
        <p:spPr>
          <a:xfrm>
            <a:off x="207069" y="501037"/>
            <a:ext cx="180000" cy="180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A1B523B-51E9-4F96-38F6-4BC21F8A5232}"/>
              </a:ext>
            </a:extLst>
          </p:cNvPr>
          <p:cNvSpPr/>
          <p:nvPr/>
        </p:nvSpPr>
        <p:spPr>
          <a:xfrm>
            <a:off x="207069" y="743798"/>
            <a:ext cx="180000" cy="18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C00FD54-689D-6DB9-B94A-A5E7CE715B09}"/>
              </a:ext>
            </a:extLst>
          </p:cNvPr>
          <p:cNvSpPr/>
          <p:nvPr/>
        </p:nvSpPr>
        <p:spPr>
          <a:xfrm>
            <a:off x="207069" y="986559"/>
            <a:ext cx="180000" cy="18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A37E40B-AF87-909C-6380-184C946EC770}"/>
              </a:ext>
            </a:extLst>
          </p:cNvPr>
          <p:cNvSpPr/>
          <p:nvPr/>
        </p:nvSpPr>
        <p:spPr>
          <a:xfrm>
            <a:off x="207069" y="1229320"/>
            <a:ext cx="180000" cy="18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E86CB4-653F-4BEB-DCF9-6450E562BD42}"/>
              </a:ext>
            </a:extLst>
          </p:cNvPr>
          <p:cNvSpPr/>
          <p:nvPr/>
        </p:nvSpPr>
        <p:spPr>
          <a:xfrm>
            <a:off x="207069" y="1478636"/>
            <a:ext cx="180000" cy="18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E609B1A-DF4B-6FEC-89AD-DF6FD3905D9B}"/>
              </a:ext>
            </a:extLst>
          </p:cNvPr>
          <p:cNvSpPr/>
          <p:nvPr/>
        </p:nvSpPr>
        <p:spPr>
          <a:xfrm>
            <a:off x="207069" y="1735625"/>
            <a:ext cx="180000" cy="18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34B1EE1-CB16-DD03-0F67-60CA28754B73}"/>
              </a:ext>
            </a:extLst>
          </p:cNvPr>
          <p:cNvSpPr/>
          <p:nvPr/>
        </p:nvSpPr>
        <p:spPr>
          <a:xfrm>
            <a:off x="207069" y="1992614"/>
            <a:ext cx="180000" cy="18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77931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DC21D5-DF3D-8E86-9F2F-D424793457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B4E764DF-4145-F524-8795-9A9C7057F4A9}"/>
              </a:ext>
            </a:extLst>
          </p:cNvPr>
          <p:cNvSpPr txBox="1"/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400" b="1" kern="1200" dirty="0">
                <a:solidFill>
                  <a:schemeClr val="tx1"/>
                </a:solidFill>
                <a:latin typeface="Arial Black" panose="020B0604020202020204" pitchFamily="34" charset="0"/>
                <a:ea typeface="+mj-ea"/>
                <a:cs typeface="Arial Black" panose="020B0604020202020204" pitchFamily="34" charset="0"/>
              </a:rPr>
              <a:t>Data Visualization</a:t>
            </a:r>
            <a:br>
              <a:rPr lang="en-US" sz="4400" b="1" kern="1200" dirty="0">
                <a:solidFill>
                  <a:schemeClr val="tx1"/>
                </a:solidFill>
                <a:latin typeface="Arial Black" panose="020B0604020202020204" pitchFamily="34" charset="0"/>
                <a:ea typeface="+mj-ea"/>
                <a:cs typeface="Arial Black" panose="020B0604020202020204" pitchFamily="34" charset="0"/>
              </a:rPr>
            </a:br>
            <a:r>
              <a:rPr lang="en-US" sz="1800" b="1" dirty="0">
                <a:solidFill>
                  <a:schemeClr val="tx1"/>
                </a:solidFill>
                <a:latin typeface="Arial Black" panose="020B0604020202020204" pitchFamily="34" charset="0"/>
                <a:ea typeface="+mj-ea"/>
                <a:cs typeface="Arial Black" panose="020B0604020202020204" pitchFamily="34" charset="0"/>
              </a:rPr>
              <a:t>Payload Mass vs. Launch Site</a:t>
            </a:r>
            <a:endParaRPr lang="en-US" sz="4400" b="1" dirty="0">
              <a:solidFill>
                <a:schemeClr val="tx1"/>
              </a:solidFill>
              <a:latin typeface="Arial Black" panose="020B0604020202020204" pitchFamily="34" charset="0"/>
              <a:ea typeface="+mj-ea"/>
              <a:cs typeface="Arial Black" panose="020B0604020202020204" pitchFamily="34" charset="0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FA94ACD-F81D-959B-6213-8B25B26910B4}"/>
              </a:ext>
            </a:extLst>
          </p:cNvPr>
          <p:cNvSpPr txBox="1"/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lIns="91440" tIns="45720" rIns="91440" bIns="4572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</a:t>
            </a:r>
          </a:p>
          <a:p>
            <a:pPr>
              <a:spcBef>
                <a:spcPts val="400"/>
              </a:spcBef>
            </a:pP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There appears to be no correlation between Payload Mass and Launch Site.</a:t>
            </a:r>
          </a:p>
          <a:p>
            <a:pPr>
              <a:spcBef>
                <a:spcPts val="400"/>
              </a:spcBef>
            </a:pPr>
            <a:endParaRPr 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 hidden="1">
            <a:extLst>
              <a:ext uri="{FF2B5EF4-FFF2-40B4-BE49-F238E27FC236}">
                <a16:creationId xmlns:a16="http://schemas.microsoft.com/office/drawing/2014/main" id="{DBFA8D74-8BDC-9D43-C8B7-6430DFED6F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t>12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944DE9-C176-BEA7-838C-8A0AEBB2F21B}"/>
              </a:ext>
            </a:extLst>
          </p:cNvPr>
          <p:cNvSpPr txBox="1"/>
          <p:nvPr/>
        </p:nvSpPr>
        <p:spPr>
          <a:xfrm>
            <a:off x="7758113" y="6627168"/>
            <a:ext cx="4433887" cy="230832"/>
          </a:xfrm>
          <a:prstGeom prst="rect">
            <a:avLst/>
          </a:prstGeom>
          <a:solidFill>
            <a:srgbClr val="EBEBEB"/>
          </a:solidFill>
        </p:spPr>
        <p:txBody>
          <a:bodyPr wrap="square" rtlCol="0" anchor="ctr">
            <a:spAutoFit/>
          </a:bodyPr>
          <a:lstStyle/>
          <a:p>
            <a:r>
              <a:rPr lang="en-GB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Tim Hoogenboom | IBM Data Science Capstone | May 5, 2025 |  </a:t>
            </a:r>
            <a:fld id="{8FA6E54E-265A-C64B-BB5E-3A3DF0BF0AA0}" type="slidenum">
              <a:rPr lang="en-GB" sz="900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</a:t>
            </a:fld>
            <a:r>
              <a:rPr lang="en-GB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46F1D0-E086-7ADE-C1B9-EB76535A7D84}"/>
              </a:ext>
            </a:extLst>
          </p:cNvPr>
          <p:cNvSpPr txBox="1"/>
          <p:nvPr/>
        </p:nvSpPr>
        <p:spPr>
          <a:xfrm>
            <a:off x="838200" y="2992437"/>
            <a:ext cx="5257800" cy="3184526"/>
          </a:xfrm>
          <a:prstGeom prst="rect">
            <a:avLst/>
          </a:prstGeom>
        </p:spPr>
        <p:txBody>
          <a:bodyPr lIns="91440" tIns="45720" rIns="91440" bIns="4572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Illustration</a:t>
            </a:r>
          </a:p>
          <a:p>
            <a:pPr algn="just"/>
            <a:endParaRPr 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C65574D-6637-ABB0-910D-30A78633CDB1}"/>
              </a:ext>
            </a:extLst>
          </p:cNvPr>
          <p:cNvSpPr/>
          <p:nvPr/>
        </p:nvSpPr>
        <p:spPr>
          <a:xfrm>
            <a:off x="207069" y="501037"/>
            <a:ext cx="180000" cy="180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6F287A6-5A28-CA90-A999-32D4B389AE41}"/>
              </a:ext>
            </a:extLst>
          </p:cNvPr>
          <p:cNvSpPr/>
          <p:nvPr/>
        </p:nvSpPr>
        <p:spPr>
          <a:xfrm>
            <a:off x="207069" y="743798"/>
            <a:ext cx="180000" cy="180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A5FAEB5-C081-4E20-E80A-72F345AAA84E}"/>
              </a:ext>
            </a:extLst>
          </p:cNvPr>
          <p:cNvSpPr/>
          <p:nvPr/>
        </p:nvSpPr>
        <p:spPr>
          <a:xfrm>
            <a:off x="207069" y="986559"/>
            <a:ext cx="180000" cy="18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40594DF-5404-5542-3610-78891C019F61}"/>
              </a:ext>
            </a:extLst>
          </p:cNvPr>
          <p:cNvSpPr/>
          <p:nvPr/>
        </p:nvSpPr>
        <p:spPr>
          <a:xfrm>
            <a:off x="207069" y="1229320"/>
            <a:ext cx="180000" cy="18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A531B60-81E4-32E6-185B-333A4123A5B2}"/>
              </a:ext>
            </a:extLst>
          </p:cNvPr>
          <p:cNvSpPr/>
          <p:nvPr/>
        </p:nvSpPr>
        <p:spPr>
          <a:xfrm>
            <a:off x="207069" y="1478636"/>
            <a:ext cx="180000" cy="18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49F932A-25DB-7C62-1623-7ADFB7256693}"/>
              </a:ext>
            </a:extLst>
          </p:cNvPr>
          <p:cNvSpPr/>
          <p:nvPr/>
        </p:nvSpPr>
        <p:spPr>
          <a:xfrm>
            <a:off x="207069" y="1735625"/>
            <a:ext cx="180000" cy="18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8765D309-2041-696A-00A8-F2C8D52F7C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3429000"/>
            <a:ext cx="10515600" cy="2057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3391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05A89B-3692-B2D2-04B4-43B8448230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BF3211F6-477A-EE8B-CFC9-61F15FDAE67B}"/>
              </a:ext>
            </a:extLst>
          </p:cNvPr>
          <p:cNvSpPr txBox="1"/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400" b="1" kern="1200" dirty="0">
                <a:solidFill>
                  <a:schemeClr val="tx1"/>
                </a:solidFill>
                <a:latin typeface="Arial Black" panose="020B0604020202020204" pitchFamily="34" charset="0"/>
                <a:ea typeface="+mj-ea"/>
                <a:cs typeface="Arial Black" panose="020B0604020202020204" pitchFamily="34" charset="0"/>
              </a:rPr>
              <a:t>Data Visualization</a:t>
            </a:r>
            <a:br>
              <a:rPr lang="en-US" sz="4400" b="1" kern="1200" dirty="0">
                <a:solidFill>
                  <a:schemeClr val="tx1"/>
                </a:solidFill>
                <a:latin typeface="Arial Black" panose="020B0604020202020204" pitchFamily="34" charset="0"/>
                <a:ea typeface="+mj-ea"/>
                <a:cs typeface="Arial Black" panose="020B0604020202020204" pitchFamily="34" charset="0"/>
              </a:rPr>
            </a:br>
            <a:r>
              <a:rPr lang="en-US" sz="2000" b="1" dirty="0">
                <a:solidFill>
                  <a:schemeClr val="tx1"/>
                </a:solidFill>
                <a:latin typeface="Arial Black" panose="020B0604020202020204" pitchFamily="34" charset="0"/>
                <a:ea typeface="+mj-ea"/>
                <a:cs typeface="Arial Black" panose="020B0604020202020204" pitchFamily="34" charset="0"/>
              </a:rPr>
              <a:t>Flight Number vs. Launch Site</a:t>
            </a:r>
          </a:p>
          <a:p>
            <a:pPr>
              <a:spcAft>
                <a:spcPts val="600"/>
              </a:spcAft>
            </a:pPr>
            <a:endParaRPr lang="en-US" sz="4400" b="1" kern="1200" dirty="0">
              <a:solidFill>
                <a:schemeClr val="tx1"/>
              </a:solidFill>
              <a:latin typeface="Arial Black" panose="020B0604020202020204" pitchFamily="34" charset="0"/>
              <a:ea typeface="+mj-ea"/>
              <a:cs typeface="Arial Black" panose="020B0604020202020204" pitchFamily="34" charset="0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C11363B-5F31-3DD0-DC59-8130F814F3AB}"/>
              </a:ext>
            </a:extLst>
          </p:cNvPr>
          <p:cNvSpPr txBox="1"/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lIns="91440" tIns="45720" rIns="91440" bIns="4572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</a:t>
            </a:r>
          </a:p>
          <a:p>
            <a:pPr>
              <a:spcBef>
                <a:spcPts val="400"/>
              </a:spcBef>
            </a:pP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 the flight number increases, the first stage is more likely to land successfully independent of the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Launch_site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4" name="Slide Number Placeholder 3" hidden="1">
            <a:extLst>
              <a:ext uri="{FF2B5EF4-FFF2-40B4-BE49-F238E27FC236}">
                <a16:creationId xmlns:a16="http://schemas.microsoft.com/office/drawing/2014/main" id="{7C8E4051-89B0-DA15-2F8A-B4A39EECB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t>13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C64BE7-141E-2032-F432-5A662FB240BB}"/>
              </a:ext>
            </a:extLst>
          </p:cNvPr>
          <p:cNvSpPr txBox="1"/>
          <p:nvPr/>
        </p:nvSpPr>
        <p:spPr>
          <a:xfrm>
            <a:off x="7758113" y="6627168"/>
            <a:ext cx="4433887" cy="230832"/>
          </a:xfrm>
          <a:prstGeom prst="rect">
            <a:avLst/>
          </a:prstGeom>
          <a:solidFill>
            <a:srgbClr val="EBEBEB"/>
          </a:solidFill>
        </p:spPr>
        <p:txBody>
          <a:bodyPr wrap="square" rtlCol="0" anchor="ctr">
            <a:spAutoFit/>
          </a:bodyPr>
          <a:lstStyle/>
          <a:p>
            <a:r>
              <a:rPr lang="en-GB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Tim Hoogenboom | IBM Data Science Capstone | May 5, 2025 |  </a:t>
            </a:r>
            <a:fld id="{8FA6E54E-265A-C64B-BB5E-3A3DF0BF0AA0}" type="slidenum">
              <a:rPr lang="en-GB" sz="900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13</a:t>
            </a:fld>
            <a:r>
              <a:rPr lang="en-GB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A81F73-930C-B03B-29E7-C18A2770D436}"/>
              </a:ext>
            </a:extLst>
          </p:cNvPr>
          <p:cNvSpPr txBox="1"/>
          <p:nvPr/>
        </p:nvSpPr>
        <p:spPr>
          <a:xfrm>
            <a:off x="838200" y="2992437"/>
            <a:ext cx="5257800" cy="3184526"/>
          </a:xfrm>
          <a:prstGeom prst="rect">
            <a:avLst/>
          </a:prstGeom>
        </p:spPr>
        <p:txBody>
          <a:bodyPr lIns="91440" tIns="45720" rIns="91440" bIns="4572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Illustration</a:t>
            </a:r>
          </a:p>
          <a:p>
            <a:pPr algn="just"/>
            <a:endParaRPr 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2FBF5C-036D-A440-9856-6057DB08EC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3486150"/>
            <a:ext cx="10515599" cy="205722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4748D72-3D16-FEC4-2399-C6B483C3E43D}"/>
              </a:ext>
            </a:extLst>
          </p:cNvPr>
          <p:cNvSpPr/>
          <p:nvPr/>
        </p:nvSpPr>
        <p:spPr>
          <a:xfrm>
            <a:off x="207069" y="501037"/>
            <a:ext cx="180000" cy="180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4667263-B407-55FB-0B18-7C457A28570B}"/>
              </a:ext>
            </a:extLst>
          </p:cNvPr>
          <p:cNvSpPr/>
          <p:nvPr/>
        </p:nvSpPr>
        <p:spPr>
          <a:xfrm>
            <a:off x="207069" y="743798"/>
            <a:ext cx="180000" cy="180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CA6B41-3466-0385-A6DF-3EEB6B784EF0}"/>
              </a:ext>
            </a:extLst>
          </p:cNvPr>
          <p:cNvSpPr/>
          <p:nvPr/>
        </p:nvSpPr>
        <p:spPr>
          <a:xfrm>
            <a:off x="207069" y="986559"/>
            <a:ext cx="180000" cy="180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5F20189-49AF-F5FA-6B9A-E5915DB5B191}"/>
              </a:ext>
            </a:extLst>
          </p:cNvPr>
          <p:cNvSpPr/>
          <p:nvPr/>
        </p:nvSpPr>
        <p:spPr>
          <a:xfrm>
            <a:off x="207069" y="1229320"/>
            <a:ext cx="180000" cy="18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E3CCE24-CA63-3ED0-179B-85C5BB587E1C}"/>
              </a:ext>
            </a:extLst>
          </p:cNvPr>
          <p:cNvSpPr/>
          <p:nvPr/>
        </p:nvSpPr>
        <p:spPr>
          <a:xfrm>
            <a:off x="207069" y="1478636"/>
            <a:ext cx="180000" cy="18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D96A011-D418-19CD-6B5B-E27538E6DCDE}"/>
              </a:ext>
            </a:extLst>
          </p:cNvPr>
          <p:cNvSpPr/>
          <p:nvPr/>
        </p:nvSpPr>
        <p:spPr>
          <a:xfrm>
            <a:off x="207069" y="1735625"/>
            <a:ext cx="180000" cy="18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67457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B1CF29-AB72-81E2-40A8-B5383BB2B7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67A66E13-F21C-0DDD-A9D3-2857363A4652}"/>
              </a:ext>
            </a:extLst>
          </p:cNvPr>
          <p:cNvSpPr txBox="1"/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400" b="1" kern="1200" dirty="0">
                <a:solidFill>
                  <a:schemeClr val="tx1"/>
                </a:solidFill>
                <a:latin typeface="Arial Black" panose="020B0604020202020204" pitchFamily="34" charset="0"/>
                <a:ea typeface="+mj-ea"/>
                <a:cs typeface="Arial Black" panose="020B0604020202020204" pitchFamily="34" charset="0"/>
              </a:rPr>
              <a:t>Data Visualization</a:t>
            </a:r>
            <a:br>
              <a:rPr lang="en-US" sz="4400" b="1" kern="1200" dirty="0">
                <a:solidFill>
                  <a:schemeClr val="tx1"/>
                </a:solidFill>
                <a:latin typeface="Arial Black" panose="020B0604020202020204" pitchFamily="34" charset="0"/>
                <a:ea typeface="+mj-ea"/>
                <a:cs typeface="Arial Black" panose="020B0604020202020204" pitchFamily="34" charset="0"/>
              </a:rPr>
            </a:br>
            <a:r>
              <a:rPr lang="en-US" sz="2000" b="1" dirty="0">
                <a:solidFill>
                  <a:schemeClr val="tx1"/>
                </a:solidFill>
                <a:latin typeface="Arial Black" panose="020B0604020202020204" pitchFamily="34" charset="0"/>
                <a:ea typeface="+mj-ea"/>
                <a:cs typeface="Arial Black" panose="020B0604020202020204" pitchFamily="34" charset="0"/>
              </a:rPr>
              <a:t>Success Rate vs. Orbit Type (bar chart) and Flight Number vs. Orbit Type</a:t>
            </a:r>
          </a:p>
          <a:p>
            <a:pPr>
              <a:spcAft>
                <a:spcPts val="600"/>
              </a:spcAft>
            </a:pPr>
            <a:endParaRPr lang="en-US" sz="4400" b="1" kern="1200" dirty="0">
              <a:solidFill>
                <a:schemeClr val="tx1"/>
              </a:solidFill>
              <a:latin typeface="Arial Black" panose="020B0604020202020204" pitchFamily="34" charset="0"/>
              <a:ea typeface="+mj-ea"/>
              <a:cs typeface="Arial Black" panose="020B0604020202020204" pitchFamily="34" charset="0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11434AE-3C61-940F-0107-4F9E8830AC24}"/>
              </a:ext>
            </a:extLst>
          </p:cNvPr>
          <p:cNvSpPr txBox="1"/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lIns="91440" tIns="45720" rIns="91440" bIns="4572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</a:t>
            </a:r>
          </a:p>
          <a:p>
            <a:pPr>
              <a:spcBef>
                <a:spcPts val="400"/>
              </a:spcBef>
            </a:pP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Orbits ES-L1, GEO, HEO, SSO, VLEO have the highest average success in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Launch_Outcome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based on a the Bar Chart, but for orbit GEO, HEO, ES-L1 only </a:t>
            </a:r>
            <a:r>
              <a:rPr lang="en-US" sz="1600" u="sng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one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flight was executed so less statically relevant.</a:t>
            </a:r>
          </a:p>
        </p:txBody>
      </p:sp>
      <p:sp>
        <p:nvSpPr>
          <p:cNvPr id="4" name="Slide Number Placeholder 3" hidden="1">
            <a:extLst>
              <a:ext uri="{FF2B5EF4-FFF2-40B4-BE49-F238E27FC236}">
                <a16:creationId xmlns:a16="http://schemas.microsoft.com/office/drawing/2014/main" id="{E710BCE2-3B09-2DE4-8399-AC350D365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t>14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3B08C18-FCB3-2234-EC09-5D2F5213EF72}"/>
              </a:ext>
            </a:extLst>
          </p:cNvPr>
          <p:cNvSpPr txBox="1"/>
          <p:nvPr/>
        </p:nvSpPr>
        <p:spPr>
          <a:xfrm>
            <a:off x="7758113" y="6627168"/>
            <a:ext cx="4433887" cy="230832"/>
          </a:xfrm>
          <a:prstGeom prst="rect">
            <a:avLst/>
          </a:prstGeom>
          <a:solidFill>
            <a:srgbClr val="EBEBEB"/>
          </a:solidFill>
        </p:spPr>
        <p:txBody>
          <a:bodyPr wrap="square" rtlCol="0" anchor="ctr">
            <a:spAutoFit/>
          </a:bodyPr>
          <a:lstStyle/>
          <a:p>
            <a:r>
              <a:rPr lang="en-GB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Tim Hoogenboom | IBM Data Science Capstone | May 5, 2025 |  </a:t>
            </a:r>
            <a:fld id="{8FA6E54E-265A-C64B-BB5E-3A3DF0BF0AA0}" type="slidenum">
              <a:rPr lang="en-GB" sz="900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14</a:t>
            </a:fld>
            <a:r>
              <a:rPr lang="en-GB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F69E06-399D-F6E2-A86E-974E585314E4}"/>
              </a:ext>
            </a:extLst>
          </p:cNvPr>
          <p:cNvSpPr txBox="1"/>
          <p:nvPr/>
        </p:nvSpPr>
        <p:spPr>
          <a:xfrm>
            <a:off x="838200" y="2992437"/>
            <a:ext cx="5257800" cy="3184526"/>
          </a:xfrm>
          <a:prstGeom prst="rect">
            <a:avLst/>
          </a:prstGeom>
        </p:spPr>
        <p:txBody>
          <a:bodyPr lIns="91440" tIns="45720" rIns="91440" bIns="4572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Illustration</a:t>
            </a:r>
          </a:p>
          <a:p>
            <a:pPr algn="just"/>
            <a:endParaRPr 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C3F7D67-50A3-C696-E707-0B2B05F132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042" y="3563935"/>
            <a:ext cx="10599629" cy="208030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02015C3-39C9-21BE-6023-4204229753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7005" y="2757773"/>
            <a:ext cx="2740532" cy="161232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2D4B555-4C00-638E-31C1-19F099C09EAE}"/>
              </a:ext>
            </a:extLst>
          </p:cNvPr>
          <p:cNvSpPr/>
          <p:nvPr/>
        </p:nvSpPr>
        <p:spPr>
          <a:xfrm>
            <a:off x="207069" y="501037"/>
            <a:ext cx="180000" cy="180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0812365-4C83-3B9E-0657-CE095304742F}"/>
              </a:ext>
            </a:extLst>
          </p:cNvPr>
          <p:cNvSpPr/>
          <p:nvPr/>
        </p:nvSpPr>
        <p:spPr>
          <a:xfrm>
            <a:off x="207069" y="743798"/>
            <a:ext cx="180000" cy="180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4E736D4-525F-27A5-8BE2-6E085595FA3C}"/>
              </a:ext>
            </a:extLst>
          </p:cNvPr>
          <p:cNvSpPr/>
          <p:nvPr/>
        </p:nvSpPr>
        <p:spPr>
          <a:xfrm>
            <a:off x="207069" y="986559"/>
            <a:ext cx="180000" cy="180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F984417-283C-F7D1-6377-F1E30ECDA283}"/>
              </a:ext>
            </a:extLst>
          </p:cNvPr>
          <p:cNvSpPr/>
          <p:nvPr/>
        </p:nvSpPr>
        <p:spPr>
          <a:xfrm>
            <a:off x="207069" y="1229320"/>
            <a:ext cx="180000" cy="180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CB45F75-489D-D730-665F-969A8EA02C95}"/>
              </a:ext>
            </a:extLst>
          </p:cNvPr>
          <p:cNvSpPr/>
          <p:nvPr/>
        </p:nvSpPr>
        <p:spPr>
          <a:xfrm>
            <a:off x="207069" y="1478636"/>
            <a:ext cx="180000" cy="18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5D45C0A-BBC4-F173-8FCD-3AD9828436BF}"/>
              </a:ext>
            </a:extLst>
          </p:cNvPr>
          <p:cNvSpPr/>
          <p:nvPr/>
        </p:nvSpPr>
        <p:spPr>
          <a:xfrm>
            <a:off x="207069" y="1735625"/>
            <a:ext cx="180000" cy="18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0441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A1B5C6-B147-E16B-3106-E84885DFCE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D4BF9586-DE69-C901-B4DA-02EABA2A37BD}"/>
              </a:ext>
            </a:extLst>
          </p:cNvPr>
          <p:cNvSpPr txBox="1"/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400" b="1" kern="1200" dirty="0">
                <a:solidFill>
                  <a:schemeClr val="tx1"/>
                </a:solidFill>
                <a:latin typeface="Arial Black" panose="020B0604020202020204" pitchFamily="34" charset="0"/>
                <a:ea typeface="+mj-ea"/>
                <a:cs typeface="Arial Black" panose="020B0604020202020204" pitchFamily="34" charset="0"/>
              </a:rPr>
              <a:t>Data Visualization</a:t>
            </a:r>
            <a:br>
              <a:rPr lang="en-US" sz="4400" b="1" kern="1200" dirty="0">
                <a:solidFill>
                  <a:schemeClr val="tx1"/>
                </a:solidFill>
                <a:latin typeface="Arial Black" panose="020B0604020202020204" pitchFamily="34" charset="0"/>
                <a:ea typeface="+mj-ea"/>
                <a:cs typeface="Arial Black" panose="020B0604020202020204" pitchFamily="34" charset="0"/>
              </a:rPr>
            </a:br>
            <a:r>
              <a:rPr lang="en-US" sz="2000" b="1" dirty="0">
                <a:solidFill>
                  <a:schemeClr val="tx1"/>
                </a:solidFill>
                <a:latin typeface="Arial Black" panose="020B0604020202020204" pitchFamily="34" charset="0"/>
                <a:ea typeface="+mj-ea"/>
                <a:cs typeface="Arial Black" panose="020B0604020202020204" pitchFamily="34" charset="0"/>
              </a:rPr>
              <a:t>Payload vs. Orbit Type</a:t>
            </a:r>
          </a:p>
          <a:p>
            <a:pPr>
              <a:spcAft>
                <a:spcPts val="600"/>
              </a:spcAft>
            </a:pPr>
            <a:endParaRPr lang="en-US" sz="4400" b="1" kern="1200" dirty="0">
              <a:solidFill>
                <a:schemeClr val="tx1"/>
              </a:solidFill>
              <a:latin typeface="Arial Black" panose="020B0604020202020204" pitchFamily="34" charset="0"/>
              <a:ea typeface="+mj-ea"/>
              <a:cs typeface="Arial Black" panose="020B0604020202020204" pitchFamily="34" charset="0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E929A5C-C72A-589E-2071-1C3CCD883F29}"/>
              </a:ext>
            </a:extLst>
          </p:cNvPr>
          <p:cNvSpPr txBox="1"/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lIns="91440" tIns="45720" rIns="91440" bIns="4572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</a:t>
            </a:r>
          </a:p>
          <a:p>
            <a:pPr>
              <a:spcBef>
                <a:spcPts val="400"/>
              </a:spcBef>
            </a:pP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 heavy payloads the successful landing or positive landing rate are more for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Polar,LEO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ISS.</a:t>
            </a:r>
          </a:p>
          <a:p>
            <a:pPr>
              <a:spcBef>
                <a:spcPts val="400"/>
              </a:spcBef>
            </a:pP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However, for GTO, it's difficult to distinguish between successful and unsuccessful landings as both outcomes are present.</a:t>
            </a:r>
          </a:p>
          <a:p>
            <a:pPr>
              <a:spcBef>
                <a:spcPts val="400"/>
              </a:spcBef>
            </a:pPr>
            <a:endParaRPr 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 hidden="1">
            <a:extLst>
              <a:ext uri="{FF2B5EF4-FFF2-40B4-BE49-F238E27FC236}">
                <a16:creationId xmlns:a16="http://schemas.microsoft.com/office/drawing/2014/main" id="{718CEBB4-50D8-EDFA-5754-A8FC93CBF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t>15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4FF42C-2BA9-3BDD-2FC5-759B3C2377F9}"/>
              </a:ext>
            </a:extLst>
          </p:cNvPr>
          <p:cNvSpPr txBox="1"/>
          <p:nvPr/>
        </p:nvSpPr>
        <p:spPr>
          <a:xfrm>
            <a:off x="7758113" y="6627168"/>
            <a:ext cx="4433887" cy="230832"/>
          </a:xfrm>
          <a:prstGeom prst="rect">
            <a:avLst/>
          </a:prstGeom>
          <a:solidFill>
            <a:srgbClr val="EBEBEB"/>
          </a:solidFill>
        </p:spPr>
        <p:txBody>
          <a:bodyPr wrap="square" rtlCol="0" anchor="ctr">
            <a:spAutoFit/>
          </a:bodyPr>
          <a:lstStyle/>
          <a:p>
            <a:r>
              <a:rPr lang="en-GB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Tim Hoogenboom | IBM Data Science Capstone | May 5, 2025 |  </a:t>
            </a:r>
            <a:fld id="{8FA6E54E-265A-C64B-BB5E-3A3DF0BF0AA0}" type="slidenum">
              <a:rPr lang="en-GB" sz="900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15</a:t>
            </a:fld>
            <a:r>
              <a:rPr lang="en-GB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244A9B-BF1B-CDC8-4409-391158B4D685}"/>
              </a:ext>
            </a:extLst>
          </p:cNvPr>
          <p:cNvSpPr txBox="1"/>
          <p:nvPr/>
        </p:nvSpPr>
        <p:spPr>
          <a:xfrm>
            <a:off x="838200" y="2992437"/>
            <a:ext cx="5257800" cy="3184526"/>
          </a:xfrm>
          <a:prstGeom prst="rect">
            <a:avLst/>
          </a:prstGeom>
        </p:spPr>
        <p:txBody>
          <a:bodyPr lIns="91440" tIns="45720" rIns="91440" bIns="4572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Illustration</a:t>
            </a:r>
          </a:p>
          <a:p>
            <a:pPr algn="just"/>
            <a:endParaRPr 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3C3FA44-6DA1-9E02-2CB8-8B9175585848}"/>
              </a:ext>
            </a:extLst>
          </p:cNvPr>
          <p:cNvSpPr/>
          <p:nvPr/>
        </p:nvSpPr>
        <p:spPr>
          <a:xfrm>
            <a:off x="207069" y="501037"/>
            <a:ext cx="180000" cy="180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7584C9E-6592-75C7-DD1C-55FA2A4C3727}"/>
              </a:ext>
            </a:extLst>
          </p:cNvPr>
          <p:cNvSpPr/>
          <p:nvPr/>
        </p:nvSpPr>
        <p:spPr>
          <a:xfrm>
            <a:off x="207069" y="743798"/>
            <a:ext cx="180000" cy="180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B57C423-6124-ABAD-F4F3-E629BD640ACB}"/>
              </a:ext>
            </a:extLst>
          </p:cNvPr>
          <p:cNvSpPr/>
          <p:nvPr/>
        </p:nvSpPr>
        <p:spPr>
          <a:xfrm>
            <a:off x="207069" y="986559"/>
            <a:ext cx="180000" cy="180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FA57FE3-CD61-A585-C20C-55FEE84D6870}"/>
              </a:ext>
            </a:extLst>
          </p:cNvPr>
          <p:cNvSpPr/>
          <p:nvPr/>
        </p:nvSpPr>
        <p:spPr>
          <a:xfrm>
            <a:off x="207069" y="1229320"/>
            <a:ext cx="180000" cy="180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DB20220-4274-4F1F-F57E-4E2069303369}"/>
              </a:ext>
            </a:extLst>
          </p:cNvPr>
          <p:cNvSpPr/>
          <p:nvPr/>
        </p:nvSpPr>
        <p:spPr>
          <a:xfrm>
            <a:off x="207069" y="1478636"/>
            <a:ext cx="180000" cy="180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ECCD0C3-002D-70DC-722E-3C900A634B43}"/>
              </a:ext>
            </a:extLst>
          </p:cNvPr>
          <p:cNvSpPr/>
          <p:nvPr/>
        </p:nvSpPr>
        <p:spPr>
          <a:xfrm>
            <a:off x="207069" y="1735625"/>
            <a:ext cx="180000" cy="18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91F22F5-9BC7-F5BB-1CFF-342AC93DF2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3428999"/>
            <a:ext cx="10515600" cy="206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9824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019E78-0340-53AF-8E14-A4706DDF04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741B92B5-E0C8-5414-D072-0FF17A44A3AA}"/>
              </a:ext>
            </a:extLst>
          </p:cNvPr>
          <p:cNvSpPr txBox="1"/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400" b="1" kern="1200" dirty="0">
                <a:solidFill>
                  <a:schemeClr val="tx1"/>
                </a:solidFill>
                <a:latin typeface="Arial Black" panose="020B0604020202020204" pitchFamily="34" charset="0"/>
                <a:ea typeface="+mj-ea"/>
                <a:cs typeface="Arial Black" panose="020B0604020202020204" pitchFamily="34" charset="0"/>
              </a:rPr>
              <a:t>Data Visualization</a:t>
            </a:r>
            <a:br>
              <a:rPr lang="en-US" sz="4400" b="1" kern="1200" dirty="0">
                <a:solidFill>
                  <a:schemeClr val="tx1"/>
                </a:solidFill>
                <a:latin typeface="Arial Black" panose="020B0604020202020204" pitchFamily="34" charset="0"/>
                <a:ea typeface="+mj-ea"/>
                <a:cs typeface="Arial Black" panose="020B0604020202020204" pitchFamily="34" charset="0"/>
              </a:rPr>
            </a:br>
            <a:r>
              <a:rPr lang="en-US" sz="2000" b="1" dirty="0">
                <a:solidFill>
                  <a:schemeClr val="tx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Launch Success Yearly Trend</a:t>
            </a:r>
          </a:p>
          <a:p>
            <a:pPr>
              <a:spcAft>
                <a:spcPts val="600"/>
              </a:spcAft>
            </a:pPr>
            <a:endParaRPr lang="en-US" sz="4400" b="1" kern="1200" dirty="0">
              <a:solidFill>
                <a:schemeClr val="tx1"/>
              </a:solidFill>
              <a:latin typeface="Arial Black" panose="020B0604020202020204" pitchFamily="34" charset="0"/>
              <a:ea typeface="+mj-ea"/>
              <a:cs typeface="Arial Black" panose="020B0604020202020204" pitchFamily="34" charset="0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065E754-0FA3-B97B-716B-C2F2C505B913}"/>
              </a:ext>
            </a:extLst>
          </p:cNvPr>
          <p:cNvSpPr txBox="1"/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lIns="91440" tIns="45720" rIns="91440" bIns="4572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</a:t>
            </a:r>
          </a:p>
          <a:p>
            <a:pPr>
              <a:spcBef>
                <a:spcPts val="400"/>
              </a:spcBef>
            </a:pP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General conclusion is that the success rate of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Launch_Outcome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appears to increase over the years that flights are executed.</a:t>
            </a:r>
          </a:p>
        </p:txBody>
      </p:sp>
      <p:sp>
        <p:nvSpPr>
          <p:cNvPr id="4" name="Slide Number Placeholder 3" hidden="1">
            <a:extLst>
              <a:ext uri="{FF2B5EF4-FFF2-40B4-BE49-F238E27FC236}">
                <a16:creationId xmlns:a16="http://schemas.microsoft.com/office/drawing/2014/main" id="{A0B0940E-E975-05E8-24F7-5FDD7C003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t>16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4E5355-7F48-6914-69D9-43A65ACAA5F5}"/>
              </a:ext>
            </a:extLst>
          </p:cNvPr>
          <p:cNvSpPr txBox="1"/>
          <p:nvPr/>
        </p:nvSpPr>
        <p:spPr>
          <a:xfrm>
            <a:off x="7758113" y="6627168"/>
            <a:ext cx="4433887" cy="230832"/>
          </a:xfrm>
          <a:prstGeom prst="rect">
            <a:avLst/>
          </a:prstGeom>
          <a:solidFill>
            <a:srgbClr val="EBEBEB"/>
          </a:solidFill>
        </p:spPr>
        <p:txBody>
          <a:bodyPr wrap="square" rtlCol="0" anchor="ctr">
            <a:spAutoFit/>
          </a:bodyPr>
          <a:lstStyle/>
          <a:p>
            <a:r>
              <a:rPr lang="en-GB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Tim Hoogenboom | IBM Data Science Capstone | May 5, 2025 |  </a:t>
            </a:r>
            <a:fld id="{8FA6E54E-265A-C64B-BB5E-3A3DF0BF0AA0}" type="slidenum">
              <a:rPr lang="en-GB" sz="900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16</a:t>
            </a:fld>
            <a:r>
              <a:rPr lang="en-GB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A308D0-B0F2-C44F-E52A-06E6A5022399}"/>
              </a:ext>
            </a:extLst>
          </p:cNvPr>
          <p:cNvSpPr txBox="1"/>
          <p:nvPr/>
        </p:nvSpPr>
        <p:spPr>
          <a:xfrm>
            <a:off x="838200" y="2992437"/>
            <a:ext cx="5257800" cy="3184526"/>
          </a:xfrm>
          <a:prstGeom prst="rect">
            <a:avLst/>
          </a:prstGeom>
        </p:spPr>
        <p:txBody>
          <a:bodyPr lIns="91440" tIns="45720" rIns="91440" bIns="4572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Illustration</a:t>
            </a:r>
          </a:p>
          <a:p>
            <a:pPr algn="just"/>
            <a:endParaRPr 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93EE1BA-CECD-7428-541B-5E348A822D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568700"/>
            <a:ext cx="3594100" cy="27432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309D279-95C1-1BFA-87A8-D661966F35AF}"/>
              </a:ext>
            </a:extLst>
          </p:cNvPr>
          <p:cNvSpPr/>
          <p:nvPr/>
        </p:nvSpPr>
        <p:spPr>
          <a:xfrm>
            <a:off x="207069" y="501037"/>
            <a:ext cx="180000" cy="180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E0BC89C-E264-31C0-85FF-D128AEEBE682}"/>
              </a:ext>
            </a:extLst>
          </p:cNvPr>
          <p:cNvSpPr/>
          <p:nvPr/>
        </p:nvSpPr>
        <p:spPr>
          <a:xfrm>
            <a:off x="207069" y="743798"/>
            <a:ext cx="180000" cy="180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2B3FD7-E920-35C6-0763-3C83F85F58BB}"/>
              </a:ext>
            </a:extLst>
          </p:cNvPr>
          <p:cNvSpPr/>
          <p:nvPr/>
        </p:nvSpPr>
        <p:spPr>
          <a:xfrm>
            <a:off x="207069" y="986559"/>
            <a:ext cx="180000" cy="180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EC0D123-9BF2-5BDB-A036-E4D58DE1F500}"/>
              </a:ext>
            </a:extLst>
          </p:cNvPr>
          <p:cNvSpPr/>
          <p:nvPr/>
        </p:nvSpPr>
        <p:spPr>
          <a:xfrm>
            <a:off x="207069" y="1229320"/>
            <a:ext cx="180000" cy="180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74BE248-8A1B-69C8-DE15-2AF6D2736CE0}"/>
              </a:ext>
            </a:extLst>
          </p:cNvPr>
          <p:cNvSpPr/>
          <p:nvPr/>
        </p:nvSpPr>
        <p:spPr>
          <a:xfrm>
            <a:off x="207069" y="1478636"/>
            <a:ext cx="180000" cy="180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650B972-397F-C408-6B1D-3395536EE13C}"/>
              </a:ext>
            </a:extLst>
          </p:cNvPr>
          <p:cNvSpPr/>
          <p:nvPr/>
        </p:nvSpPr>
        <p:spPr>
          <a:xfrm>
            <a:off x="207069" y="1735625"/>
            <a:ext cx="180000" cy="180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86800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6B8D7E-6EA0-6C72-2E59-528074A0E8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B863C4D4-527D-F524-5333-6B5BC0633BFE}"/>
              </a:ext>
            </a:extLst>
          </p:cNvPr>
          <p:cNvSpPr txBox="1"/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400" b="1" kern="1200" dirty="0">
                <a:solidFill>
                  <a:schemeClr val="tx1"/>
                </a:solidFill>
                <a:latin typeface="Arial Black" panose="020B0604020202020204" pitchFamily="34" charset="0"/>
                <a:ea typeface="+mj-ea"/>
                <a:cs typeface="Arial Black" panose="020B0604020202020204" pitchFamily="34" charset="0"/>
              </a:rPr>
              <a:t>Data Exploration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CAA43AB-78F7-95C4-921F-9303727745DD}"/>
              </a:ext>
            </a:extLst>
          </p:cNvPr>
          <p:cNvSpPr txBox="1"/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lIns="91440" tIns="45720" rIns="91440" bIns="4572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</a:t>
            </a:r>
          </a:p>
          <a:p>
            <a:pPr>
              <a:spcBef>
                <a:spcPts val="400"/>
              </a:spcBef>
            </a:pPr>
            <a:r>
              <a:rPr lang="en-US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Exploration 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spatially visualize relation between launch site, success, and proximity to objects via IBM dataset (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data6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Github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4" name="Slide Number Placeholder 3" hidden="1">
            <a:extLst>
              <a:ext uri="{FF2B5EF4-FFF2-40B4-BE49-F238E27FC236}">
                <a16:creationId xmlns:a16="http://schemas.microsoft.com/office/drawing/2014/main" id="{E88F578D-06B3-6429-E2ED-CE2651619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t>17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75C333-701E-A9ED-064E-04462544CC2E}"/>
              </a:ext>
            </a:extLst>
          </p:cNvPr>
          <p:cNvSpPr txBox="1"/>
          <p:nvPr/>
        </p:nvSpPr>
        <p:spPr>
          <a:xfrm>
            <a:off x="7758113" y="6627168"/>
            <a:ext cx="4433887" cy="230832"/>
          </a:xfrm>
          <a:prstGeom prst="rect">
            <a:avLst/>
          </a:prstGeom>
          <a:solidFill>
            <a:srgbClr val="EBEBEB"/>
          </a:solidFill>
        </p:spPr>
        <p:txBody>
          <a:bodyPr wrap="square" rtlCol="0" anchor="ctr">
            <a:spAutoFit/>
          </a:bodyPr>
          <a:lstStyle/>
          <a:p>
            <a:r>
              <a:rPr lang="en-GB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Tim Hoogenboom | IBM Data Science Capstone | May 5, 2025 |  </a:t>
            </a:r>
            <a:fld id="{8FA6E54E-265A-C64B-BB5E-3A3DF0BF0AA0}" type="slidenum">
              <a:rPr lang="en-GB" sz="900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17</a:t>
            </a:fld>
            <a:r>
              <a:rPr lang="en-GB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4AA645-24F8-0FE9-8782-89A4804F8AEE}"/>
              </a:ext>
            </a:extLst>
          </p:cNvPr>
          <p:cNvSpPr txBox="1"/>
          <p:nvPr/>
        </p:nvSpPr>
        <p:spPr>
          <a:xfrm>
            <a:off x="838200" y="2992437"/>
            <a:ext cx="5257800" cy="3500438"/>
          </a:xfrm>
          <a:prstGeom prst="rect">
            <a:avLst/>
          </a:prstGeom>
        </p:spPr>
        <p:txBody>
          <a:bodyPr lIns="91440" tIns="45720" rIns="91440" bIns="4572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</a:t>
            </a:r>
          </a:p>
          <a:p>
            <a:pPr algn="just"/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Fetch external data set in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dataframe</a:t>
            </a:r>
            <a:endParaRPr 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Extract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Launch_Site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coordinates and create Map Objected (marker)</a:t>
            </a:r>
          </a:p>
          <a:p>
            <a:pPr algn="just"/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Mark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Launch_Site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on Folium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geospacial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map</a:t>
            </a:r>
          </a:p>
          <a:p>
            <a:pPr algn="just"/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 Success [1] and Failed [1] missions per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Launch_Site</a:t>
            </a:r>
            <a:endParaRPr 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Calculate distance and visualize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PolyLine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between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Launch_Site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selected markers in the vicinity</a:t>
            </a:r>
          </a:p>
          <a:p>
            <a:pPr algn="just"/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Hereafter one can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coclude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that Launch Sites are close to railways, highways and coastline and away from cities</a:t>
            </a:r>
          </a:p>
          <a:p>
            <a:pPr algn="just"/>
            <a:endParaRPr 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6AFAE0A-BE5C-F566-0FF5-927AB52D06C1}"/>
              </a:ext>
            </a:extLst>
          </p:cNvPr>
          <p:cNvSpPr/>
          <p:nvPr/>
        </p:nvSpPr>
        <p:spPr>
          <a:xfrm>
            <a:off x="207069" y="509129"/>
            <a:ext cx="180000" cy="180000"/>
          </a:xfrm>
          <a:prstGeom prst="rect">
            <a:avLst/>
          </a:prstGeom>
          <a:pattFill prst="pct25">
            <a:fgClr>
              <a:schemeClr val="tx1"/>
            </a:fgClr>
            <a:bgClr>
              <a:schemeClr val="bg1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CBA05DA-C14F-6214-4E11-A9A65F561861}"/>
              </a:ext>
            </a:extLst>
          </p:cNvPr>
          <p:cNvSpPr/>
          <p:nvPr/>
        </p:nvSpPr>
        <p:spPr>
          <a:xfrm>
            <a:off x="207069" y="751890"/>
            <a:ext cx="180000" cy="18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11E3A63-9557-33BC-BEEC-F885AD99B5B6}"/>
              </a:ext>
            </a:extLst>
          </p:cNvPr>
          <p:cNvSpPr/>
          <p:nvPr/>
        </p:nvSpPr>
        <p:spPr>
          <a:xfrm>
            <a:off x="207069" y="994651"/>
            <a:ext cx="180000" cy="18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7919C50-469A-AAD9-0E28-64A813CC85ED}"/>
              </a:ext>
            </a:extLst>
          </p:cNvPr>
          <p:cNvSpPr/>
          <p:nvPr/>
        </p:nvSpPr>
        <p:spPr>
          <a:xfrm>
            <a:off x="207069" y="1237412"/>
            <a:ext cx="180000" cy="18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78195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6D29B8-B1FD-A41D-EBD7-70A697328E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AED8FEB7-B74C-F464-0905-E7BB65988623}"/>
              </a:ext>
            </a:extLst>
          </p:cNvPr>
          <p:cNvSpPr txBox="1"/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400" b="1" kern="1200" dirty="0">
                <a:solidFill>
                  <a:schemeClr val="tx1"/>
                </a:solidFill>
                <a:latin typeface="Arial Black" panose="020B0604020202020204" pitchFamily="34" charset="0"/>
                <a:ea typeface="+mj-ea"/>
                <a:cs typeface="Arial Black" panose="020B0604020202020204" pitchFamily="34" charset="0"/>
              </a:rPr>
              <a:t>Data Exploration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FC32160-B4F6-47D1-1C27-B798968830CC}"/>
              </a:ext>
            </a:extLst>
          </p:cNvPr>
          <p:cNvSpPr txBox="1"/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lIns="91440" tIns="45720" rIns="91440" bIns="4572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</a:t>
            </a:r>
          </a:p>
          <a:p>
            <a:pPr>
              <a:spcBef>
                <a:spcPts val="400"/>
              </a:spcBef>
            </a:pP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Explore the generated folium map and make a proper screenshot to include all launch sites’ location markers on a global map</a:t>
            </a:r>
          </a:p>
          <a:p>
            <a:pPr>
              <a:spcBef>
                <a:spcPts val="400"/>
              </a:spcBef>
            </a:pPr>
            <a:endParaRPr 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400"/>
              </a:spcBef>
            </a:pPr>
            <a:endParaRPr 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 hidden="1">
            <a:extLst>
              <a:ext uri="{FF2B5EF4-FFF2-40B4-BE49-F238E27FC236}">
                <a16:creationId xmlns:a16="http://schemas.microsoft.com/office/drawing/2014/main" id="{7CE9BF72-CA56-24F0-87F6-654F625A4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t>18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EB0311-66A8-6647-2E3E-FED26F58F5CA}"/>
              </a:ext>
            </a:extLst>
          </p:cNvPr>
          <p:cNvSpPr txBox="1"/>
          <p:nvPr/>
        </p:nvSpPr>
        <p:spPr>
          <a:xfrm>
            <a:off x="7758113" y="6627168"/>
            <a:ext cx="4433887" cy="230832"/>
          </a:xfrm>
          <a:prstGeom prst="rect">
            <a:avLst/>
          </a:prstGeom>
          <a:solidFill>
            <a:srgbClr val="EBEBEB"/>
          </a:solidFill>
        </p:spPr>
        <p:txBody>
          <a:bodyPr wrap="square" rtlCol="0" anchor="ctr">
            <a:spAutoFit/>
          </a:bodyPr>
          <a:lstStyle/>
          <a:p>
            <a:r>
              <a:rPr lang="en-GB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Tim Hoogenboom | IBM Data Science Capstone | May 5, 2025 |  </a:t>
            </a:r>
            <a:fld id="{8FA6E54E-265A-C64B-BB5E-3A3DF0BF0AA0}" type="slidenum">
              <a:rPr lang="en-GB" sz="900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18</a:t>
            </a:fld>
            <a:r>
              <a:rPr lang="en-GB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7E307B-3D8B-A6EB-744E-0373E005ACCC}"/>
              </a:ext>
            </a:extLst>
          </p:cNvPr>
          <p:cNvSpPr txBox="1"/>
          <p:nvPr/>
        </p:nvSpPr>
        <p:spPr>
          <a:xfrm>
            <a:off x="838200" y="2992437"/>
            <a:ext cx="5257800" cy="3184526"/>
          </a:xfrm>
          <a:prstGeom prst="rect">
            <a:avLst/>
          </a:prstGeom>
        </p:spPr>
        <p:txBody>
          <a:bodyPr lIns="91440" tIns="45720" rIns="91440" bIns="4572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Illustration</a:t>
            </a:r>
          </a:p>
          <a:p>
            <a:pPr algn="just"/>
            <a:endParaRPr 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B2581AA-C734-313D-182E-37E468A99B81}"/>
              </a:ext>
            </a:extLst>
          </p:cNvPr>
          <p:cNvSpPr/>
          <p:nvPr/>
        </p:nvSpPr>
        <p:spPr>
          <a:xfrm>
            <a:off x="207069" y="509129"/>
            <a:ext cx="180000" cy="180000"/>
          </a:xfrm>
          <a:prstGeom prst="rect">
            <a:avLst/>
          </a:prstGeom>
          <a:pattFill prst="pct25">
            <a:fgClr>
              <a:schemeClr val="tx1"/>
            </a:fgClr>
            <a:bgClr>
              <a:schemeClr val="bg1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A92B0E3-8008-5600-917B-31FCFE4EE3F7}"/>
              </a:ext>
            </a:extLst>
          </p:cNvPr>
          <p:cNvSpPr/>
          <p:nvPr/>
        </p:nvSpPr>
        <p:spPr>
          <a:xfrm>
            <a:off x="207069" y="751890"/>
            <a:ext cx="180000" cy="180000"/>
          </a:xfrm>
          <a:prstGeom prst="rect">
            <a:avLst/>
          </a:prstGeom>
          <a:pattFill prst="pct25">
            <a:fgClr>
              <a:schemeClr val="tx1"/>
            </a:fgClr>
            <a:bgClr>
              <a:schemeClr val="bg1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1A84BE7-1096-C7C7-C532-F8F881FDF5E0}"/>
              </a:ext>
            </a:extLst>
          </p:cNvPr>
          <p:cNvSpPr/>
          <p:nvPr/>
        </p:nvSpPr>
        <p:spPr>
          <a:xfrm>
            <a:off x="207069" y="994651"/>
            <a:ext cx="180000" cy="18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72202B4-CC03-DBA2-B110-78476810C3F3}"/>
              </a:ext>
            </a:extLst>
          </p:cNvPr>
          <p:cNvSpPr/>
          <p:nvPr/>
        </p:nvSpPr>
        <p:spPr>
          <a:xfrm>
            <a:off x="207069" y="1237412"/>
            <a:ext cx="180000" cy="18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5B7BAC8-B64E-45A0-53F5-B41DE97731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3429000"/>
            <a:ext cx="6153380" cy="2902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9145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5C773B-64AB-2296-A48D-B63BB15F04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2497AE53-62D7-D0F7-6609-B6313D72BF4E}"/>
              </a:ext>
            </a:extLst>
          </p:cNvPr>
          <p:cNvSpPr txBox="1"/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400" b="1" kern="1200" dirty="0">
                <a:solidFill>
                  <a:schemeClr val="tx1"/>
                </a:solidFill>
                <a:latin typeface="Arial Black" panose="020B0604020202020204" pitchFamily="34" charset="0"/>
                <a:ea typeface="+mj-ea"/>
                <a:cs typeface="Arial Black" panose="020B0604020202020204" pitchFamily="34" charset="0"/>
              </a:rPr>
              <a:t>Data Exploration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B1F86ABC-482F-A9DD-C869-9FF2193A6730}"/>
              </a:ext>
            </a:extLst>
          </p:cNvPr>
          <p:cNvSpPr txBox="1"/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lIns="91440" tIns="45720" rIns="91440" bIns="4572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</a:t>
            </a:r>
          </a:p>
          <a:p>
            <a:pPr>
              <a:spcBef>
                <a:spcPts val="400"/>
              </a:spcBef>
            </a:pP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Visualization per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Launch_Site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based on all launch records if a launch was successful [1, green marker] or failure [0, red marker]</a:t>
            </a:r>
          </a:p>
        </p:txBody>
      </p:sp>
      <p:sp>
        <p:nvSpPr>
          <p:cNvPr id="4" name="Slide Number Placeholder 3" hidden="1">
            <a:extLst>
              <a:ext uri="{FF2B5EF4-FFF2-40B4-BE49-F238E27FC236}">
                <a16:creationId xmlns:a16="http://schemas.microsoft.com/office/drawing/2014/main" id="{C8B51DF3-0A22-6B72-15C3-F899EE5D6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t>19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DC9264-8F51-6ECD-3878-237A993D6F96}"/>
              </a:ext>
            </a:extLst>
          </p:cNvPr>
          <p:cNvSpPr txBox="1"/>
          <p:nvPr/>
        </p:nvSpPr>
        <p:spPr>
          <a:xfrm>
            <a:off x="7758113" y="6627168"/>
            <a:ext cx="4433887" cy="230832"/>
          </a:xfrm>
          <a:prstGeom prst="rect">
            <a:avLst/>
          </a:prstGeom>
          <a:solidFill>
            <a:srgbClr val="EBEBEB"/>
          </a:solidFill>
        </p:spPr>
        <p:txBody>
          <a:bodyPr wrap="square" rtlCol="0" anchor="ctr">
            <a:spAutoFit/>
          </a:bodyPr>
          <a:lstStyle/>
          <a:p>
            <a:r>
              <a:rPr lang="en-GB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Tim Hoogenboom | IBM Data Science Capstone | May 5, 2025 |  </a:t>
            </a:r>
            <a:fld id="{8FA6E54E-265A-C64B-BB5E-3A3DF0BF0AA0}" type="slidenum">
              <a:rPr lang="en-GB" sz="900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19</a:t>
            </a:fld>
            <a:r>
              <a:rPr lang="en-GB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656941-D057-CD88-9F70-0F1761BA103C}"/>
              </a:ext>
            </a:extLst>
          </p:cNvPr>
          <p:cNvSpPr txBox="1"/>
          <p:nvPr/>
        </p:nvSpPr>
        <p:spPr>
          <a:xfrm>
            <a:off x="838200" y="2992437"/>
            <a:ext cx="5257800" cy="3184526"/>
          </a:xfrm>
          <a:prstGeom prst="rect">
            <a:avLst/>
          </a:prstGeom>
        </p:spPr>
        <p:txBody>
          <a:bodyPr lIns="91440" tIns="45720" rIns="91440" bIns="4572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Illustration</a:t>
            </a:r>
          </a:p>
          <a:p>
            <a:pPr algn="just"/>
            <a:endParaRPr 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4B4C595-3CAF-F5D5-DAF6-BB9F86321C16}"/>
              </a:ext>
            </a:extLst>
          </p:cNvPr>
          <p:cNvSpPr/>
          <p:nvPr/>
        </p:nvSpPr>
        <p:spPr>
          <a:xfrm>
            <a:off x="207069" y="509129"/>
            <a:ext cx="180000" cy="180000"/>
          </a:xfrm>
          <a:prstGeom prst="rect">
            <a:avLst/>
          </a:prstGeom>
          <a:pattFill prst="pct25">
            <a:fgClr>
              <a:schemeClr val="tx1"/>
            </a:fgClr>
            <a:bgClr>
              <a:schemeClr val="bg1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D6D5A22-B497-859D-FEAA-95B2D46E4073}"/>
              </a:ext>
            </a:extLst>
          </p:cNvPr>
          <p:cNvSpPr/>
          <p:nvPr/>
        </p:nvSpPr>
        <p:spPr>
          <a:xfrm>
            <a:off x="207069" y="751890"/>
            <a:ext cx="180000" cy="180000"/>
          </a:xfrm>
          <a:prstGeom prst="rect">
            <a:avLst/>
          </a:prstGeom>
          <a:pattFill prst="pct25">
            <a:fgClr>
              <a:schemeClr val="tx1"/>
            </a:fgClr>
            <a:bgClr>
              <a:schemeClr val="bg1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C812264-8179-03E8-6B03-43EDC30CB492}"/>
              </a:ext>
            </a:extLst>
          </p:cNvPr>
          <p:cNvSpPr/>
          <p:nvPr/>
        </p:nvSpPr>
        <p:spPr>
          <a:xfrm>
            <a:off x="207069" y="994651"/>
            <a:ext cx="180000" cy="180000"/>
          </a:xfrm>
          <a:prstGeom prst="rect">
            <a:avLst/>
          </a:prstGeom>
          <a:pattFill prst="pct25">
            <a:fgClr>
              <a:schemeClr val="tx1"/>
            </a:fgClr>
            <a:bgClr>
              <a:schemeClr val="bg1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27A922F-1943-97C8-F6C8-7D77BBC703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429000"/>
            <a:ext cx="4394812" cy="261777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B75C4CF-E612-D8CA-F9FC-711434A612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2118" y="3429000"/>
            <a:ext cx="4391575" cy="261777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F0B9E28-BE1B-875C-2C5F-F0149F19615B}"/>
              </a:ext>
            </a:extLst>
          </p:cNvPr>
          <p:cNvSpPr/>
          <p:nvPr/>
        </p:nvSpPr>
        <p:spPr>
          <a:xfrm>
            <a:off x="207069" y="1237412"/>
            <a:ext cx="180000" cy="18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63150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165464-47F7-8B6A-CEA5-1B6447019D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32A2ECF8-3C05-A1F6-156E-5F362AFF083B}"/>
              </a:ext>
            </a:extLst>
          </p:cNvPr>
          <p:cNvSpPr txBox="1"/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400" b="1" kern="1200" dirty="0">
                <a:solidFill>
                  <a:schemeClr val="tx1"/>
                </a:solidFill>
                <a:latin typeface="Arial Black" panose="020B0604020202020204" pitchFamily="34" charset="0"/>
                <a:ea typeface="+mj-ea"/>
                <a:cs typeface="Arial Black" panose="020B0604020202020204" pitchFamily="34" charset="0"/>
              </a:rPr>
              <a:t>Table of Contents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5B823EE-E587-5A98-DB62-E363476F630B}"/>
              </a:ext>
            </a:extLst>
          </p:cNvPr>
          <p:cNvSpPr txBox="1"/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lIns="91440" tIns="45720" rIns="91440" bIns="4572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Executive Summary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Methodology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Conclusion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Appendix</a:t>
            </a:r>
          </a:p>
        </p:txBody>
      </p:sp>
      <p:sp>
        <p:nvSpPr>
          <p:cNvPr id="4" name="Slide Number Placeholder 3" hidden="1">
            <a:extLst>
              <a:ext uri="{FF2B5EF4-FFF2-40B4-BE49-F238E27FC236}">
                <a16:creationId xmlns:a16="http://schemas.microsoft.com/office/drawing/2014/main" id="{6296BA9F-8681-3658-726A-AEA66437F0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t>2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6A5E4A4-537D-6F0B-CFAF-EF4661E8CA24}"/>
              </a:ext>
            </a:extLst>
          </p:cNvPr>
          <p:cNvSpPr txBox="1"/>
          <p:nvPr/>
        </p:nvSpPr>
        <p:spPr>
          <a:xfrm>
            <a:off x="7758113" y="6627168"/>
            <a:ext cx="4433887" cy="230832"/>
          </a:xfrm>
          <a:prstGeom prst="rect">
            <a:avLst/>
          </a:prstGeom>
          <a:solidFill>
            <a:srgbClr val="EBEBEB"/>
          </a:solidFill>
        </p:spPr>
        <p:txBody>
          <a:bodyPr wrap="square" rtlCol="0" anchor="ctr">
            <a:spAutoFit/>
          </a:bodyPr>
          <a:lstStyle/>
          <a:p>
            <a:r>
              <a:rPr lang="en-GB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Tim Hoogenboom | IBM Data Science Capstone | May 5, 2025 |  </a:t>
            </a:r>
            <a:fld id="{8FA6E54E-265A-C64B-BB5E-3A3DF0BF0AA0}" type="slidenum">
              <a:rPr lang="en-GB" sz="900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fld>
            <a:r>
              <a:rPr lang="en-GB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246455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CE261B-AC70-C2AD-A32D-0ACB7F9B6F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FE87DFD6-139E-3DD3-23F2-AE8A4E8069B5}"/>
              </a:ext>
            </a:extLst>
          </p:cNvPr>
          <p:cNvSpPr txBox="1"/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400" b="1" kern="1200" dirty="0">
                <a:solidFill>
                  <a:schemeClr val="tx1"/>
                </a:solidFill>
                <a:latin typeface="Arial Black" panose="020B0604020202020204" pitchFamily="34" charset="0"/>
                <a:ea typeface="+mj-ea"/>
                <a:cs typeface="Arial Black" panose="020B0604020202020204" pitchFamily="34" charset="0"/>
              </a:rPr>
              <a:t>Data Exploration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E3F3E5E-8EB3-38D3-0E9C-753F247A599F}"/>
              </a:ext>
            </a:extLst>
          </p:cNvPr>
          <p:cNvSpPr txBox="1"/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lIns="91440" tIns="45720" rIns="91440" bIns="4572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</a:t>
            </a:r>
          </a:p>
          <a:p>
            <a:pPr>
              <a:spcBef>
                <a:spcPts val="400"/>
              </a:spcBef>
            </a:pP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General conclusion is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Launch_Sites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are always in close proximity to any railway, highway, coastline, etc. </a:t>
            </a:r>
          </a:p>
          <a:p>
            <a:pPr>
              <a:spcBef>
                <a:spcPts val="400"/>
              </a:spcBef>
            </a:pP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General conclusion is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Launch_Sites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are always in remote areas away from cities and close to equator for favorable most weather conditions sun/clear skies.</a:t>
            </a:r>
          </a:p>
        </p:txBody>
      </p:sp>
      <p:sp>
        <p:nvSpPr>
          <p:cNvPr id="4" name="Slide Number Placeholder 3" hidden="1">
            <a:extLst>
              <a:ext uri="{FF2B5EF4-FFF2-40B4-BE49-F238E27FC236}">
                <a16:creationId xmlns:a16="http://schemas.microsoft.com/office/drawing/2014/main" id="{C35075A7-9443-8EAF-ACBA-BFE9015A26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t>20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59A6D0-C21E-9468-FC78-7173CA6B6869}"/>
              </a:ext>
            </a:extLst>
          </p:cNvPr>
          <p:cNvSpPr txBox="1"/>
          <p:nvPr/>
        </p:nvSpPr>
        <p:spPr>
          <a:xfrm>
            <a:off x="7758113" y="6627168"/>
            <a:ext cx="4433887" cy="230832"/>
          </a:xfrm>
          <a:prstGeom prst="rect">
            <a:avLst/>
          </a:prstGeom>
          <a:solidFill>
            <a:srgbClr val="EBEBEB"/>
          </a:solidFill>
        </p:spPr>
        <p:txBody>
          <a:bodyPr wrap="square" rtlCol="0" anchor="ctr">
            <a:spAutoFit/>
          </a:bodyPr>
          <a:lstStyle/>
          <a:p>
            <a:r>
              <a:rPr lang="en-GB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Tim Hoogenboom | IBM Data Science Capstone | May 5, 2025 |  </a:t>
            </a:r>
            <a:fld id="{8FA6E54E-265A-C64B-BB5E-3A3DF0BF0AA0}" type="slidenum">
              <a:rPr lang="en-GB" sz="900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</a:t>
            </a:fld>
            <a:r>
              <a:rPr lang="en-GB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6C9400-EF0D-B5A5-FEA6-560B7A523CE4}"/>
              </a:ext>
            </a:extLst>
          </p:cNvPr>
          <p:cNvSpPr txBox="1"/>
          <p:nvPr/>
        </p:nvSpPr>
        <p:spPr>
          <a:xfrm>
            <a:off x="838200" y="2992437"/>
            <a:ext cx="5257800" cy="3184526"/>
          </a:xfrm>
          <a:prstGeom prst="rect">
            <a:avLst/>
          </a:prstGeom>
        </p:spPr>
        <p:txBody>
          <a:bodyPr lIns="91440" tIns="45720" rIns="91440" bIns="4572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Illustration</a:t>
            </a:r>
          </a:p>
          <a:p>
            <a:pPr algn="just"/>
            <a:endParaRPr 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A1521F9-113A-2E6E-141D-DE21BE881F1A}"/>
              </a:ext>
            </a:extLst>
          </p:cNvPr>
          <p:cNvSpPr/>
          <p:nvPr/>
        </p:nvSpPr>
        <p:spPr>
          <a:xfrm>
            <a:off x="207069" y="509129"/>
            <a:ext cx="180000" cy="180000"/>
          </a:xfrm>
          <a:prstGeom prst="rect">
            <a:avLst/>
          </a:prstGeom>
          <a:pattFill prst="pct25">
            <a:fgClr>
              <a:schemeClr val="tx1"/>
            </a:fgClr>
            <a:bgClr>
              <a:schemeClr val="bg1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99D5A1B-3018-37A2-9891-BA8BDD3E7755}"/>
              </a:ext>
            </a:extLst>
          </p:cNvPr>
          <p:cNvSpPr/>
          <p:nvPr/>
        </p:nvSpPr>
        <p:spPr>
          <a:xfrm>
            <a:off x="207069" y="751890"/>
            <a:ext cx="180000" cy="180000"/>
          </a:xfrm>
          <a:prstGeom prst="rect">
            <a:avLst/>
          </a:prstGeom>
          <a:pattFill prst="pct25">
            <a:fgClr>
              <a:schemeClr val="tx1"/>
            </a:fgClr>
            <a:bgClr>
              <a:schemeClr val="bg1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0D7D2F7-E556-3497-F81A-05BCAE589641}"/>
              </a:ext>
            </a:extLst>
          </p:cNvPr>
          <p:cNvSpPr/>
          <p:nvPr/>
        </p:nvSpPr>
        <p:spPr>
          <a:xfrm>
            <a:off x="207069" y="994651"/>
            <a:ext cx="180000" cy="180000"/>
          </a:xfrm>
          <a:prstGeom prst="rect">
            <a:avLst/>
          </a:prstGeom>
          <a:pattFill prst="pct25">
            <a:fgClr>
              <a:schemeClr val="tx1"/>
            </a:fgClr>
            <a:bgClr>
              <a:schemeClr val="bg1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3A12D86-2EB7-EB55-B8D6-9477C06995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8063" y="3478953"/>
            <a:ext cx="4504981" cy="269801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502E8A1-2C52-95DD-6B23-D1B3BD9A74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0641" y="3475026"/>
            <a:ext cx="4504981" cy="270193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D07E97D-9CFC-44CF-B953-0910A547210A}"/>
              </a:ext>
            </a:extLst>
          </p:cNvPr>
          <p:cNvSpPr/>
          <p:nvPr/>
        </p:nvSpPr>
        <p:spPr>
          <a:xfrm>
            <a:off x="207069" y="1237412"/>
            <a:ext cx="180000" cy="180000"/>
          </a:xfrm>
          <a:prstGeom prst="rect">
            <a:avLst/>
          </a:prstGeom>
          <a:pattFill prst="pct25">
            <a:fgClr>
              <a:schemeClr val="tx1"/>
            </a:fgClr>
            <a:bgClr>
              <a:schemeClr val="bg1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78095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E09230-BC23-1BBB-0A7F-2BA7062888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4E902D5D-FB9D-D75E-2D5F-95E588D4AEE4}"/>
              </a:ext>
            </a:extLst>
          </p:cNvPr>
          <p:cNvSpPr txBox="1"/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400" b="1" kern="1200" dirty="0">
                <a:solidFill>
                  <a:schemeClr val="tx1"/>
                </a:solidFill>
                <a:latin typeface="Arial Black" panose="020B0604020202020204" pitchFamily="34" charset="0"/>
                <a:ea typeface="+mj-ea"/>
                <a:cs typeface="Arial Black" panose="020B0604020202020204" pitchFamily="34" charset="0"/>
              </a:rPr>
              <a:t>Data Analysis with SQL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1B70E8F-0147-F1B4-478F-0FED8A279F4A}"/>
              </a:ext>
            </a:extLst>
          </p:cNvPr>
          <p:cNvSpPr txBox="1"/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lIns="91440" tIns="45720" rIns="91440" bIns="4572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</a:t>
            </a:r>
          </a:p>
          <a:p>
            <a:pPr>
              <a:spcBef>
                <a:spcPts val="400"/>
              </a:spcBef>
            </a:pPr>
            <a:r>
              <a:rPr lang="en-US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Analysis 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query and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undertstand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dataset and better understand content via IBM dataset (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data4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Github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sz="16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 hidden="1">
            <a:extLst>
              <a:ext uri="{FF2B5EF4-FFF2-40B4-BE49-F238E27FC236}">
                <a16:creationId xmlns:a16="http://schemas.microsoft.com/office/drawing/2014/main" id="{F26D2546-B602-7615-329A-8ADC1335F0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t>21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7D9F5F-EACB-4A74-F670-0E5A543D726C}"/>
              </a:ext>
            </a:extLst>
          </p:cNvPr>
          <p:cNvSpPr txBox="1"/>
          <p:nvPr/>
        </p:nvSpPr>
        <p:spPr>
          <a:xfrm>
            <a:off x="7758113" y="6627168"/>
            <a:ext cx="4433887" cy="230832"/>
          </a:xfrm>
          <a:prstGeom prst="rect">
            <a:avLst/>
          </a:prstGeom>
          <a:solidFill>
            <a:srgbClr val="EBEBEB"/>
          </a:solidFill>
        </p:spPr>
        <p:txBody>
          <a:bodyPr wrap="square" rtlCol="0" anchor="ctr">
            <a:spAutoFit/>
          </a:bodyPr>
          <a:lstStyle/>
          <a:p>
            <a:r>
              <a:rPr lang="en-GB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Tim Hoogenboom | IBM Data Science Capstone | May 5, 2025 |  </a:t>
            </a:r>
            <a:fld id="{8FA6E54E-265A-C64B-BB5E-3A3DF0BF0AA0}" type="slidenum">
              <a:rPr lang="en-GB" sz="900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21</a:t>
            </a:fld>
            <a:r>
              <a:rPr lang="en-GB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8FFB5C-D63D-3B1D-BE82-73BB1910EF8F}"/>
              </a:ext>
            </a:extLst>
          </p:cNvPr>
          <p:cNvSpPr txBox="1"/>
          <p:nvPr/>
        </p:nvSpPr>
        <p:spPr>
          <a:xfrm>
            <a:off x="838200" y="2992437"/>
            <a:ext cx="5257800" cy="3500438"/>
          </a:xfrm>
          <a:prstGeom prst="rect">
            <a:avLst/>
          </a:prstGeom>
        </p:spPr>
        <p:txBody>
          <a:bodyPr lIns="91440" tIns="45720" rIns="91440" bIns="4572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</a:t>
            </a:r>
          </a:p>
          <a:p>
            <a:pPr algn="just"/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Load external data set into SQL DB and query via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MagicSQL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algn="just"/>
            <a:r>
              <a:rPr lang="en-US" sz="1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 working for me so credits fly out to Raegan Tysh for sharing a workaround!!!</a:t>
            </a:r>
          </a:p>
          <a:p>
            <a:pPr algn="just"/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Execute SQL queries to understand DISTINCT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Launch_Site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AVERAGE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payload_Mass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Boosters within certain limits, etc.</a:t>
            </a:r>
          </a:p>
          <a:p>
            <a:pPr algn="just"/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Execute SQL queries to understand COUNT of successful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Mission_Outcome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RANK successful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Mission_Outcomes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etc.</a:t>
            </a:r>
          </a:p>
          <a:p>
            <a:pPr algn="just"/>
            <a:endParaRPr 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1765C7E-4147-24FB-BDE3-EC136D080F16}"/>
              </a:ext>
            </a:extLst>
          </p:cNvPr>
          <p:cNvSpPr/>
          <p:nvPr/>
        </p:nvSpPr>
        <p:spPr>
          <a:xfrm>
            <a:off x="207069" y="509129"/>
            <a:ext cx="180000" cy="180000"/>
          </a:xfrm>
          <a:prstGeom prst="rect">
            <a:avLst/>
          </a:prstGeom>
          <a:pattFill prst="weave">
            <a:fgClr>
              <a:schemeClr val="tx1"/>
            </a:fgClr>
            <a:bgClr>
              <a:schemeClr val="bg1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FB4A0A3-4E40-EB8F-7047-4CB21DD6D3D5}"/>
              </a:ext>
            </a:extLst>
          </p:cNvPr>
          <p:cNvSpPr/>
          <p:nvPr/>
        </p:nvSpPr>
        <p:spPr>
          <a:xfrm>
            <a:off x="207069" y="751890"/>
            <a:ext cx="180000" cy="18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72B2961-0F32-5EEF-7566-34B8B1DED7F0}"/>
              </a:ext>
            </a:extLst>
          </p:cNvPr>
          <p:cNvSpPr/>
          <p:nvPr/>
        </p:nvSpPr>
        <p:spPr>
          <a:xfrm>
            <a:off x="207069" y="994651"/>
            <a:ext cx="180000" cy="18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C431466-342D-F871-E7D4-83715AC1FB73}"/>
              </a:ext>
            </a:extLst>
          </p:cNvPr>
          <p:cNvSpPr/>
          <p:nvPr/>
        </p:nvSpPr>
        <p:spPr>
          <a:xfrm>
            <a:off x="207069" y="1250103"/>
            <a:ext cx="180000" cy="18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B228740-31F2-87FC-C528-515A0B27AC1B}"/>
              </a:ext>
            </a:extLst>
          </p:cNvPr>
          <p:cNvSpPr/>
          <p:nvPr/>
        </p:nvSpPr>
        <p:spPr>
          <a:xfrm>
            <a:off x="207069" y="1492864"/>
            <a:ext cx="180000" cy="18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D510364-AE63-CC15-486F-778DC33343D5}"/>
              </a:ext>
            </a:extLst>
          </p:cNvPr>
          <p:cNvSpPr/>
          <p:nvPr/>
        </p:nvSpPr>
        <p:spPr>
          <a:xfrm>
            <a:off x="207069" y="1735625"/>
            <a:ext cx="180000" cy="18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E337290-457B-F244-84E8-E479AA761DB0}"/>
              </a:ext>
            </a:extLst>
          </p:cNvPr>
          <p:cNvSpPr/>
          <p:nvPr/>
        </p:nvSpPr>
        <p:spPr>
          <a:xfrm>
            <a:off x="207069" y="1991077"/>
            <a:ext cx="180000" cy="18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47583DB-2F94-E0FB-848F-8FBF29AD6524}"/>
              </a:ext>
            </a:extLst>
          </p:cNvPr>
          <p:cNvSpPr/>
          <p:nvPr/>
        </p:nvSpPr>
        <p:spPr>
          <a:xfrm>
            <a:off x="207069" y="2233838"/>
            <a:ext cx="180000" cy="18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55FD38E-7323-54B6-605D-A018CD33E0B8}"/>
              </a:ext>
            </a:extLst>
          </p:cNvPr>
          <p:cNvSpPr/>
          <p:nvPr/>
        </p:nvSpPr>
        <p:spPr>
          <a:xfrm>
            <a:off x="207069" y="2476599"/>
            <a:ext cx="180000" cy="18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9D0F252-6D4F-57B9-A73A-B6A323FBE3C0}"/>
              </a:ext>
            </a:extLst>
          </p:cNvPr>
          <p:cNvSpPr/>
          <p:nvPr/>
        </p:nvSpPr>
        <p:spPr>
          <a:xfrm>
            <a:off x="207069" y="2732051"/>
            <a:ext cx="180000" cy="18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1BDDF5C-8EDA-9FDE-211D-8B72659991EF}"/>
              </a:ext>
            </a:extLst>
          </p:cNvPr>
          <p:cNvSpPr/>
          <p:nvPr/>
        </p:nvSpPr>
        <p:spPr>
          <a:xfrm>
            <a:off x="207069" y="2974812"/>
            <a:ext cx="180000" cy="18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78376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67BCCC-51AC-68A0-B13E-7AAC9C09BA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F005E8B3-A4C0-03B2-1D31-4F86BC50C7D9}"/>
              </a:ext>
            </a:extLst>
          </p:cNvPr>
          <p:cNvSpPr txBox="1"/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400" b="1" kern="1200" dirty="0">
                <a:solidFill>
                  <a:schemeClr val="tx1"/>
                </a:solidFill>
                <a:latin typeface="Arial Black" panose="020B0604020202020204" pitchFamily="34" charset="0"/>
                <a:ea typeface="+mj-ea"/>
                <a:cs typeface="Arial Black" panose="020B0604020202020204" pitchFamily="34" charset="0"/>
              </a:rPr>
              <a:t>Data Analysis with SQL</a:t>
            </a:r>
            <a:br>
              <a:rPr lang="en-US" sz="4400" b="1" kern="1200" dirty="0">
                <a:solidFill>
                  <a:schemeClr val="tx1"/>
                </a:solidFill>
                <a:latin typeface="Arial Black" panose="020B0604020202020204" pitchFamily="34" charset="0"/>
                <a:ea typeface="+mj-ea"/>
                <a:cs typeface="Arial Black" panose="020B0604020202020204" pitchFamily="34" charset="0"/>
              </a:rPr>
            </a:br>
            <a:r>
              <a:rPr lang="en-US" sz="2000" b="1" dirty="0">
                <a:solidFill>
                  <a:schemeClr val="tx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All Launch Site Names</a:t>
            </a:r>
          </a:p>
          <a:p>
            <a:pPr>
              <a:spcAft>
                <a:spcPts val="600"/>
              </a:spcAft>
            </a:pPr>
            <a:endParaRPr lang="en-US" sz="4400" b="1" kern="1200" dirty="0">
              <a:solidFill>
                <a:schemeClr val="tx1"/>
              </a:solidFill>
              <a:latin typeface="Arial Black" panose="020B0604020202020204" pitchFamily="34" charset="0"/>
              <a:ea typeface="+mj-ea"/>
              <a:cs typeface="Arial Black" panose="020B0604020202020204" pitchFamily="34" charset="0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5D5709B-377D-986B-5EE7-31FF9EC8F683}"/>
              </a:ext>
            </a:extLst>
          </p:cNvPr>
          <p:cNvSpPr txBox="1"/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lIns="91440" tIns="45720" rIns="91440" bIns="4572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</a:t>
            </a:r>
          </a:p>
          <a:p>
            <a:pPr>
              <a:spcBef>
                <a:spcPts val="400"/>
              </a:spcBef>
            </a:pP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Find the names of the unique launch sites</a:t>
            </a:r>
          </a:p>
          <a:p>
            <a:pPr>
              <a:spcBef>
                <a:spcPts val="400"/>
              </a:spcBef>
            </a:pP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Present your query result with a short explanation here</a:t>
            </a:r>
          </a:p>
          <a:p>
            <a:pPr>
              <a:spcBef>
                <a:spcPts val="400"/>
              </a:spcBef>
            </a:pPr>
            <a:endParaRPr lang="en-US" sz="1600" i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 hidden="1">
            <a:extLst>
              <a:ext uri="{FF2B5EF4-FFF2-40B4-BE49-F238E27FC236}">
                <a16:creationId xmlns:a16="http://schemas.microsoft.com/office/drawing/2014/main" id="{4D682D8E-2DC9-92F6-2C28-79A322038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t>22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7C8BDA-09E1-5CD7-AA42-D00D6C2351C7}"/>
              </a:ext>
            </a:extLst>
          </p:cNvPr>
          <p:cNvSpPr txBox="1"/>
          <p:nvPr/>
        </p:nvSpPr>
        <p:spPr>
          <a:xfrm>
            <a:off x="7758113" y="6627168"/>
            <a:ext cx="4433887" cy="230832"/>
          </a:xfrm>
          <a:prstGeom prst="rect">
            <a:avLst/>
          </a:prstGeom>
          <a:solidFill>
            <a:srgbClr val="EBEBEB"/>
          </a:solidFill>
        </p:spPr>
        <p:txBody>
          <a:bodyPr wrap="square" rtlCol="0" anchor="ctr">
            <a:spAutoFit/>
          </a:bodyPr>
          <a:lstStyle/>
          <a:p>
            <a:r>
              <a:rPr lang="en-GB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Tim Hoogenboom | IBM Data Science Capstone | May 5, 2025 |  </a:t>
            </a:r>
            <a:fld id="{8FA6E54E-265A-C64B-BB5E-3A3DF0BF0AA0}" type="slidenum">
              <a:rPr lang="en-GB" sz="900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22</a:t>
            </a:fld>
            <a:r>
              <a:rPr lang="en-GB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5B57DA-7F35-5C12-9D64-6FB1D1BEDEDF}"/>
              </a:ext>
            </a:extLst>
          </p:cNvPr>
          <p:cNvSpPr txBox="1"/>
          <p:nvPr/>
        </p:nvSpPr>
        <p:spPr>
          <a:xfrm>
            <a:off x="838200" y="2992437"/>
            <a:ext cx="5257800" cy="3500438"/>
          </a:xfrm>
          <a:prstGeom prst="rect">
            <a:avLst/>
          </a:prstGeom>
        </p:spPr>
        <p:txBody>
          <a:bodyPr lIns="91440" tIns="45720" rIns="91440" bIns="4572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Illustration</a:t>
            </a:r>
          </a:p>
          <a:p>
            <a:pPr algn="just"/>
            <a:endParaRPr 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D01D61D-77A0-80D6-7434-AE4386C9178A}"/>
              </a:ext>
            </a:extLst>
          </p:cNvPr>
          <p:cNvSpPr/>
          <p:nvPr/>
        </p:nvSpPr>
        <p:spPr>
          <a:xfrm>
            <a:off x="207069" y="509129"/>
            <a:ext cx="180000" cy="180000"/>
          </a:xfrm>
          <a:prstGeom prst="rect">
            <a:avLst/>
          </a:prstGeom>
          <a:pattFill prst="weave">
            <a:fgClr>
              <a:schemeClr val="tx1"/>
            </a:fgClr>
            <a:bgClr>
              <a:schemeClr val="bg1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713DF7-86DA-561C-7487-AD99D7A1AA9B}"/>
              </a:ext>
            </a:extLst>
          </p:cNvPr>
          <p:cNvSpPr/>
          <p:nvPr/>
        </p:nvSpPr>
        <p:spPr>
          <a:xfrm>
            <a:off x="207069" y="751890"/>
            <a:ext cx="180000" cy="180000"/>
          </a:xfrm>
          <a:prstGeom prst="rect">
            <a:avLst/>
          </a:prstGeom>
          <a:pattFill prst="weave">
            <a:fgClr>
              <a:schemeClr val="tx1"/>
            </a:fgClr>
            <a:bgClr>
              <a:schemeClr val="bg1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1F2DFAB-BD9C-A447-D0B9-0C8A9830C5EB}"/>
              </a:ext>
            </a:extLst>
          </p:cNvPr>
          <p:cNvSpPr/>
          <p:nvPr/>
        </p:nvSpPr>
        <p:spPr>
          <a:xfrm>
            <a:off x="207069" y="994651"/>
            <a:ext cx="180000" cy="18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2355B75-A1F5-39FF-F4CE-B3F2BC27F406}"/>
              </a:ext>
            </a:extLst>
          </p:cNvPr>
          <p:cNvSpPr/>
          <p:nvPr/>
        </p:nvSpPr>
        <p:spPr>
          <a:xfrm>
            <a:off x="207069" y="1250103"/>
            <a:ext cx="180000" cy="18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CB2FD30-2218-35DA-40C8-2599AD2D00ED}"/>
              </a:ext>
            </a:extLst>
          </p:cNvPr>
          <p:cNvSpPr/>
          <p:nvPr/>
        </p:nvSpPr>
        <p:spPr>
          <a:xfrm>
            <a:off x="207069" y="1492864"/>
            <a:ext cx="180000" cy="18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244DF0F-AA68-B402-D5E7-CBFC8AAD9E92}"/>
              </a:ext>
            </a:extLst>
          </p:cNvPr>
          <p:cNvSpPr/>
          <p:nvPr/>
        </p:nvSpPr>
        <p:spPr>
          <a:xfrm>
            <a:off x="207069" y="1735625"/>
            <a:ext cx="180000" cy="18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B551FA6-DA8B-2E4E-1CDF-59B503889938}"/>
              </a:ext>
            </a:extLst>
          </p:cNvPr>
          <p:cNvSpPr/>
          <p:nvPr/>
        </p:nvSpPr>
        <p:spPr>
          <a:xfrm>
            <a:off x="207069" y="1991077"/>
            <a:ext cx="180000" cy="18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36BE204-6CAE-2F69-48E0-9BADD82A744F}"/>
              </a:ext>
            </a:extLst>
          </p:cNvPr>
          <p:cNvSpPr/>
          <p:nvPr/>
        </p:nvSpPr>
        <p:spPr>
          <a:xfrm>
            <a:off x="207069" y="2233838"/>
            <a:ext cx="180000" cy="18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AFD2BAD-D9A2-4E2B-BB4A-E8870247D9A5}"/>
              </a:ext>
            </a:extLst>
          </p:cNvPr>
          <p:cNvSpPr/>
          <p:nvPr/>
        </p:nvSpPr>
        <p:spPr>
          <a:xfrm>
            <a:off x="207069" y="2476599"/>
            <a:ext cx="180000" cy="18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3B77F53-1F9A-74D2-8354-13D30532E146}"/>
              </a:ext>
            </a:extLst>
          </p:cNvPr>
          <p:cNvSpPr/>
          <p:nvPr/>
        </p:nvSpPr>
        <p:spPr>
          <a:xfrm>
            <a:off x="207069" y="2732051"/>
            <a:ext cx="180000" cy="18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67C0D5D-814C-704C-1FA5-540F95E5E9C0}"/>
              </a:ext>
            </a:extLst>
          </p:cNvPr>
          <p:cNvSpPr/>
          <p:nvPr/>
        </p:nvSpPr>
        <p:spPr>
          <a:xfrm>
            <a:off x="207069" y="2974812"/>
            <a:ext cx="180000" cy="18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57E8D54-8B07-9D7C-F36F-A297B59BEA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429000"/>
            <a:ext cx="7772400" cy="2605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5138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87F601-7A47-DC1A-8CC6-678C11D7B6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8626C166-B4C1-66F4-59AA-62A41963CEA8}"/>
              </a:ext>
            </a:extLst>
          </p:cNvPr>
          <p:cNvSpPr txBox="1"/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400" b="1" kern="1200" dirty="0">
                <a:solidFill>
                  <a:schemeClr val="tx1"/>
                </a:solidFill>
                <a:latin typeface="Arial Black" panose="020B0604020202020204" pitchFamily="34" charset="0"/>
                <a:ea typeface="+mj-ea"/>
                <a:cs typeface="Arial Black" panose="020B0604020202020204" pitchFamily="34" charset="0"/>
              </a:rPr>
              <a:t>Data Analysis with SQL</a:t>
            </a:r>
            <a:br>
              <a:rPr lang="en-US" sz="4400" b="1" kern="1200" dirty="0">
                <a:solidFill>
                  <a:schemeClr val="tx1"/>
                </a:solidFill>
                <a:latin typeface="Arial Black" panose="020B0604020202020204" pitchFamily="34" charset="0"/>
                <a:ea typeface="+mj-ea"/>
                <a:cs typeface="Arial Black" panose="020B0604020202020204" pitchFamily="34" charset="0"/>
              </a:rPr>
            </a:br>
            <a:r>
              <a:rPr lang="en-US" sz="2000" b="1" dirty="0">
                <a:solidFill>
                  <a:schemeClr val="tx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Launch Site Names Begin with 'KSC'</a:t>
            </a:r>
          </a:p>
          <a:p>
            <a:pPr>
              <a:spcAft>
                <a:spcPts val="600"/>
              </a:spcAft>
            </a:pPr>
            <a:endParaRPr lang="en-US" sz="2000" b="1" dirty="0">
              <a:solidFill>
                <a:schemeClr val="tx1"/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  <a:p>
            <a:pPr>
              <a:spcAft>
                <a:spcPts val="600"/>
              </a:spcAft>
            </a:pPr>
            <a:endParaRPr lang="en-US" sz="4400" b="1" kern="1200" dirty="0">
              <a:solidFill>
                <a:schemeClr val="tx1"/>
              </a:solidFill>
              <a:latin typeface="Arial Black" panose="020B0604020202020204" pitchFamily="34" charset="0"/>
              <a:ea typeface="+mj-ea"/>
              <a:cs typeface="Arial Black" panose="020B0604020202020204" pitchFamily="34" charset="0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1B78064-0F41-FA3F-1F19-F56EED945148}"/>
              </a:ext>
            </a:extLst>
          </p:cNvPr>
          <p:cNvSpPr txBox="1"/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lIns="91440" tIns="45720" rIns="91440" bIns="4572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</a:t>
            </a:r>
          </a:p>
          <a:p>
            <a:pPr>
              <a:spcBef>
                <a:spcPts val="400"/>
              </a:spcBef>
            </a:pP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Find 5 records where launch sites’ names start with `KSC`</a:t>
            </a:r>
          </a:p>
          <a:p>
            <a:pPr>
              <a:spcBef>
                <a:spcPts val="400"/>
              </a:spcBef>
            </a:pP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Present your query result with a short explanation here</a:t>
            </a:r>
          </a:p>
          <a:p>
            <a:pPr>
              <a:spcBef>
                <a:spcPts val="400"/>
              </a:spcBef>
            </a:pPr>
            <a:endParaRPr 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400"/>
              </a:spcBef>
            </a:pPr>
            <a:endParaRPr lang="en-US" sz="1600" i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 hidden="1">
            <a:extLst>
              <a:ext uri="{FF2B5EF4-FFF2-40B4-BE49-F238E27FC236}">
                <a16:creationId xmlns:a16="http://schemas.microsoft.com/office/drawing/2014/main" id="{9850AFEC-8595-DE8F-64A0-ECB800E69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t>23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57BED3-09DB-9912-1535-637DAFC599E7}"/>
              </a:ext>
            </a:extLst>
          </p:cNvPr>
          <p:cNvSpPr txBox="1"/>
          <p:nvPr/>
        </p:nvSpPr>
        <p:spPr>
          <a:xfrm>
            <a:off x="7758113" y="6627168"/>
            <a:ext cx="4433887" cy="230832"/>
          </a:xfrm>
          <a:prstGeom prst="rect">
            <a:avLst/>
          </a:prstGeom>
          <a:solidFill>
            <a:srgbClr val="EBEBEB"/>
          </a:solidFill>
        </p:spPr>
        <p:txBody>
          <a:bodyPr wrap="square" rtlCol="0" anchor="ctr">
            <a:spAutoFit/>
          </a:bodyPr>
          <a:lstStyle/>
          <a:p>
            <a:r>
              <a:rPr lang="en-GB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Tim Hoogenboom | IBM Data Science Capstone | May 5, 2025 |  </a:t>
            </a:r>
            <a:fld id="{8FA6E54E-265A-C64B-BB5E-3A3DF0BF0AA0}" type="slidenum">
              <a:rPr lang="en-GB" sz="900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23</a:t>
            </a:fld>
            <a:r>
              <a:rPr lang="en-GB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0AB731-098D-9C32-6E6A-8E8B6FCB901A}"/>
              </a:ext>
            </a:extLst>
          </p:cNvPr>
          <p:cNvSpPr txBox="1"/>
          <p:nvPr/>
        </p:nvSpPr>
        <p:spPr>
          <a:xfrm>
            <a:off x="838200" y="2992437"/>
            <a:ext cx="5257800" cy="3500438"/>
          </a:xfrm>
          <a:prstGeom prst="rect">
            <a:avLst/>
          </a:prstGeom>
        </p:spPr>
        <p:txBody>
          <a:bodyPr lIns="91440" tIns="45720" rIns="91440" bIns="4572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Illustration</a:t>
            </a:r>
          </a:p>
          <a:p>
            <a:pPr algn="just"/>
            <a:endParaRPr 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A6CC347-A2F1-A937-A0FD-C53D7C5177F6}"/>
              </a:ext>
            </a:extLst>
          </p:cNvPr>
          <p:cNvSpPr/>
          <p:nvPr/>
        </p:nvSpPr>
        <p:spPr>
          <a:xfrm>
            <a:off x="207069" y="509129"/>
            <a:ext cx="180000" cy="180000"/>
          </a:xfrm>
          <a:prstGeom prst="rect">
            <a:avLst/>
          </a:prstGeom>
          <a:pattFill prst="weave">
            <a:fgClr>
              <a:schemeClr val="tx1"/>
            </a:fgClr>
            <a:bgClr>
              <a:schemeClr val="bg1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492162B-314C-7EE5-E458-6C24D5ED681C}"/>
              </a:ext>
            </a:extLst>
          </p:cNvPr>
          <p:cNvSpPr/>
          <p:nvPr/>
        </p:nvSpPr>
        <p:spPr>
          <a:xfrm>
            <a:off x="207069" y="751890"/>
            <a:ext cx="180000" cy="180000"/>
          </a:xfrm>
          <a:prstGeom prst="rect">
            <a:avLst/>
          </a:prstGeom>
          <a:pattFill prst="weave">
            <a:fgClr>
              <a:schemeClr val="tx1"/>
            </a:fgClr>
            <a:bgClr>
              <a:schemeClr val="bg1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6E1C183-A86C-39F2-99E1-5B1267F15A5E}"/>
              </a:ext>
            </a:extLst>
          </p:cNvPr>
          <p:cNvSpPr/>
          <p:nvPr/>
        </p:nvSpPr>
        <p:spPr>
          <a:xfrm>
            <a:off x="207069" y="994651"/>
            <a:ext cx="180000" cy="180000"/>
          </a:xfrm>
          <a:prstGeom prst="rect">
            <a:avLst/>
          </a:prstGeom>
          <a:pattFill prst="weave">
            <a:fgClr>
              <a:schemeClr val="tx1"/>
            </a:fgClr>
            <a:bgClr>
              <a:schemeClr val="bg1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A5689A8-5D2A-DB80-AA95-B732A5CEEC7B}"/>
              </a:ext>
            </a:extLst>
          </p:cNvPr>
          <p:cNvSpPr/>
          <p:nvPr/>
        </p:nvSpPr>
        <p:spPr>
          <a:xfrm>
            <a:off x="207069" y="1250103"/>
            <a:ext cx="180000" cy="18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745BC0F-7FEB-2498-4F58-B7DBEB5FC27E}"/>
              </a:ext>
            </a:extLst>
          </p:cNvPr>
          <p:cNvSpPr/>
          <p:nvPr/>
        </p:nvSpPr>
        <p:spPr>
          <a:xfrm>
            <a:off x="207069" y="1492864"/>
            <a:ext cx="180000" cy="18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6F40410-C395-FEC2-C7A4-1BD36B0E7E24}"/>
              </a:ext>
            </a:extLst>
          </p:cNvPr>
          <p:cNvSpPr/>
          <p:nvPr/>
        </p:nvSpPr>
        <p:spPr>
          <a:xfrm>
            <a:off x="207069" y="1735625"/>
            <a:ext cx="180000" cy="18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C3DC19B-1CEC-B967-B1C8-A9D1C11645E5}"/>
              </a:ext>
            </a:extLst>
          </p:cNvPr>
          <p:cNvSpPr/>
          <p:nvPr/>
        </p:nvSpPr>
        <p:spPr>
          <a:xfrm>
            <a:off x="207069" y="1991077"/>
            <a:ext cx="180000" cy="18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41475A4-7E4B-F23B-25C5-0A5CDB3626B3}"/>
              </a:ext>
            </a:extLst>
          </p:cNvPr>
          <p:cNvSpPr/>
          <p:nvPr/>
        </p:nvSpPr>
        <p:spPr>
          <a:xfrm>
            <a:off x="207069" y="2233838"/>
            <a:ext cx="180000" cy="18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F125A8E-826F-582C-8CBF-B6A09583A19A}"/>
              </a:ext>
            </a:extLst>
          </p:cNvPr>
          <p:cNvSpPr/>
          <p:nvPr/>
        </p:nvSpPr>
        <p:spPr>
          <a:xfrm>
            <a:off x="207069" y="2476599"/>
            <a:ext cx="180000" cy="18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FB03F9F-03D5-98BA-D65E-B2E10A73C9B4}"/>
              </a:ext>
            </a:extLst>
          </p:cNvPr>
          <p:cNvSpPr/>
          <p:nvPr/>
        </p:nvSpPr>
        <p:spPr>
          <a:xfrm>
            <a:off x="207069" y="2732051"/>
            <a:ext cx="180000" cy="18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0C6285D-3968-66A7-96DC-DFE5972B558C}"/>
              </a:ext>
            </a:extLst>
          </p:cNvPr>
          <p:cNvSpPr/>
          <p:nvPr/>
        </p:nvSpPr>
        <p:spPr>
          <a:xfrm>
            <a:off x="207069" y="2974812"/>
            <a:ext cx="180000" cy="18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F50530E-5024-FCBE-B2BD-2ADE5E7B63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340689"/>
            <a:ext cx="7262318" cy="3286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261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0110C4-18D1-96B1-8697-EA06166CF1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91EBA58C-427A-BF0E-F0D5-3A8239FE8153}"/>
              </a:ext>
            </a:extLst>
          </p:cNvPr>
          <p:cNvSpPr txBox="1"/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400" b="1" kern="1200" dirty="0">
                <a:solidFill>
                  <a:schemeClr val="tx1"/>
                </a:solidFill>
                <a:latin typeface="Arial Black" panose="020B0604020202020204" pitchFamily="34" charset="0"/>
                <a:ea typeface="+mj-ea"/>
                <a:cs typeface="Arial Black" panose="020B0604020202020204" pitchFamily="34" charset="0"/>
              </a:rPr>
              <a:t>Data Analysis with SQL</a:t>
            </a:r>
            <a:br>
              <a:rPr lang="en-US" sz="4400" b="1" kern="1200" dirty="0">
                <a:solidFill>
                  <a:schemeClr val="tx1"/>
                </a:solidFill>
                <a:latin typeface="Arial Black" panose="020B0604020202020204" pitchFamily="34" charset="0"/>
                <a:ea typeface="+mj-ea"/>
                <a:cs typeface="Arial Black" panose="020B0604020202020204" pitchFamily="34" charset="0"/>
              </a:rPr>
            </a:br>
            <a:r>
              <a:rPr lang="en-US" sz="2000" b="1" dirty="0">
                <a:solidFill>
                  <a:schemeClr val="tx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Total Payload Mass</a:t>
            </a:r>
          </a:p>
          <a:p>
            <a:pPr>
              <a:spcAft>
                <a:spcPts val="600"/>
              </a:spcAft>
            </a:pPr>
            <a:endParaRPr lang="en-US" sz="2000" b="1" dirty="0">
              <a:solidFill>
                <a:schemeClr val="tx1"/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  <a:p>
            <a:pPr>
              <a:spcAft>
                <a:spcPts val="600"/>
              </a:spcAft>
            </a:pPr>
            <a:endParaRPr lang="en-US" sz="4400" b="1" kern="1200" dirty="0">
              <a:solidFill>
                <a:schemeClr val="tx1"/>
              </a:solidFill>
              <a:latin typeface="Arial Black" panose="020B0604020202020204" pitchFamily="34" charset="0"/>
              <a:ea typeface="+mj-ea"/>
              <a:cs typeface="Arial Black" panose="020B0604020202020204" pitchFamily="34" charset="0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E7E9D4A-C1B4-6D78-A6AC-ECC00F711424}"/>
              </a:ext>
            </a:extLst>
          </p:cNvPr>
          <p:cNvSpPr txBox="1"/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lIns="91440" tIns="45720" rIns="91440" bIns="4572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</a:t>
            </a:r>
          </a:p>
          <a:p>
            <a:pPr>
              <a:spcBef>
                <a:spcPts val="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Calculate the total payload carried by boosters from NASA</a:t>
            </a:r>
          </a:p>
          <a:p>
            <a:pPr>
              <a:spcBef>
                <a:spcPts val="400"/>
              </a:spcBef>
            </a:pP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Present your query result with a short explanation here</a:t>
            </a:r>
          </a:p>
          <a:p>
            <a:pPr>
              <a:spcBef>
                <a:spcPts val="400"/>
              </a:spcBef>
            </a:pPr>
            <a:endParaRPr lang="en-US" sz="16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spcBef>
                <a:spcPts val="400"/>
              </a:spcBef>
            </a:pPr>
            <a:endParaRPr lang="en-US" sz="16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 hidden="1">
            <a:extLst>
              <a:ext uri="{FF2B5EF4-FFF2-40B4-BE49-F238E27FC236}">
                <a16:creationId xmlns:a16="http://schemas.microsoft.com/office/drawing/2014/main" id="{4A2992FF-7C87-7BA3-F9E3-86927EEAFF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t>24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B0FE72-A17C-6585-D4CD-2040AFE5C2DA}"/>
              </a:ext>
            </a:extLst>
          </p:cNvPr>
          <p:cNvSpPr txBox="1"/>
          <p:nvPr/>
        </p:nvSpPr>
        <p:spPr>
          <a:xfrm>
            <a:off x="7758113" y="6627168"/>
            <a:ext cx="4433887" cy="230832"/>
          </a:xfrm>
          <a:prstGeom prst="rect">
            <a:avLst/>
          </a:prstGeom>
          <a:solidFill>
            <a:srgbClr val="EBEBEB"/>
          </a:solidFill>
        </p:spPr>
        <p:txBody>
          <a:bodyPr wrap="square" rtlCol="0" anchor="ctr">
            <a:spAutoFit/>
          </a:bodyPr>
          <a:lstStyle/>
          <a:p>
            <a:r>
              <a:rPr lang="en-GB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Tim Hoogenboom | IBM Data Science Capstone | May 5, 2025 |  </a:t>
            </a:r>
            <a:fld id="{8FA6E54E-265A-C64B-BB5E-3A3DF0BF0AA0}" type="slidenum">
              <a:rPr lang="en-GB" sz="900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24</a:t>
            </a:fld>
            <a:r>
              <a:rPr lang="en-GB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F553AF-8A48-D615-F777-54398BA337FC}"/>
              </a:ext>
            </a:extLst>
          </p:cNvPr>
          <p:cNvSpPr txBox="1"/>
          <p:nvPr/>
        </p:nvSpPr>
        <p:spPr>
          <a:xfrm>
            <a:off x="838200" y="2992437"/>
            <a:ext cx="5257800" cy="3500438"/>
          </a:xfrm>
          <a:prstGeom prst="rect">
            <a:avLst/>
          </a:prstGeom>
        </p:spPr>
        <p:txBody>
          <a:bodyPr lIns="91440" tIns="45720" rIns="91440" bIns="4572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Illustration</a:t>
            </a:r>
          </a:p>
          <a:p>
            <a:pPr algn="just"/>
            <a:endParaRPr 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A74C9F8-46FD-7969-1237-C177137A9C46}"/>
              </a:ext>
            </a:extLst>
          </p:cNvPr>
          <p:cNvSpPr/>
          <p:nvPr/>
        </p:nvSpPr>
        <p:spPr>
          <a:xfrm>
            <a:off x="207069" y="509129"/>
            <a:ext cx="180000" cy="180000"/>
          </a:xfrm>
          <a:prstGeom prst="rect">
            <a:avLst/>
          </a:prstGeom>
          <a:pattFill prst="weave">
            <a:fgClr>
              <a:schemeClr val="tx1"/>
            </a:fgClr>
            <a:bgClr>
              <a:schemeClr val="bg1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5F54193-B39A-868F-5436-FCFCBFAC4609}"/>
              </a:ext>
            </a:extLst>
          </p:cNvPr>
          <p:cNvSpPr/>
          <p:nvPr/>
        </p:nvSpPr>
        <p:spPr>
          <a:xfrm>
            <a:off x="207069" y="751890"/>
            <a:ext cx="180000" cy="180000"/>
          </a:xfrm>
          <a:prstGeom prst="rect">
            <a:avLst/>
          </a:prstGeom>
          <a:pattFill prst="weave">
            <a:fgClr>
              <a:schemeClr val="tx1"/>
            </a:fgClr>
            <a:bgClr>
              <a:schemeClr val="bg1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FD7B449-7524-2FFA-D325-90BED17629B3}"/>
              </a:ext>
            </a:extLst>
          </p:cNvPr>
          <p:cNvSpPr/>
          <p:nvPr/>
        </p:nvSpPr>
        <p:spPr>
          <a:xfrm>
            <a:off x="207069" y="994651"/>
            <a:ext cx="180000" cy="180000"/>
          </a:xfrm>
          <a:prstGeom prst="rect">
            <a:avLst/>
          </a:prstGeom>
          <a:pattFill prst="weave">
            <a:fgClr>
              <a:schemeClr val="tx1"/>
            </a:fgClr>
            <a:bgClr>
              <a:schemeClr val="bg1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2D42FB6-493E-D6C5-7504-C0A59F99B809}"/>
              </a:ext>
            </a:extLst>
          </p:cNvPr>
          <p:cNvSpPr/>
          <p:nvPr/>
        </p:nvSpPr>
        <p:spPr>
          <a:xfrm>
            <a:off x="207069" y="1250103"/>
            <a:ext cx="180000" cy="180000"/>
          </a:xfrm>
          <a:prstGeom prst="rect">
            <a:avLst/>
          </a:prstGeom>
          <a:pattFill prst="weave">
            <a:fgClr>
              <a:schemeClr val="tx1"/>
            </a:fgClr>
            <a:bgClr>
              <a:schemeClr val="bg1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379CFAC-BAA0-0091-B11C-B0337CC615FF}"/>
              </a:ext>
            </a:extLst>
          </p:cNvPr>
          <p:cNvSpPr/>
          <p:nvPr/>
        </p:nvSpPr>
        <p:spPr>
          <a:xfrm>
            <a:off x="207069" y="1492864"/>
            <a:ext cx="180000" cy="18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E39DC2C-BDCA-F889-1D04-E9012B00F57B}"/>
              </a:ext>
            </a:extLst>
          </p:cNvPr>
          <p:cNvSpPr/>
          <p:nvPr/>
        </p:nvSpPr>
        <p:spPr>
          <a:xfrm>
            <a:off x="207069" y="1735625"/>
            <a:ext cx="180000" cy="18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40B8D5A-0B0A-C45F-C746-4C8292FAD566}"/>
              </a:ext>
            </a:extLst>
          </p:cNvPr>
          <p:cNvSpPr/>
          <p:nvPr/>
        </p:nvSpPr>
        <p:spPr>
          <a:xfrm>
            <a:off x="207069" y="1991077"/>
            <a:ext cx="180000" cy="18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881790A-BB0E-E47C-4EF0-CB77131CED20}"/>
              </a:ext>
            </a:extLst>
          </p:cNvPr>
          <p:cNvSpPr/>
          <p:nvPr/>
        </p:nvSpPr>
        <p:spPr>
          <a:xfrm>
            <a:off x="207069" y="2233838"/>
            <a:ext cx="180000" cy="18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8EB2FCD-215F-A3DA-3A9C-93346AE79E6A}"/>
              </a:ext>
            </a:extLst>
          </p:cNvPr>
          <p:cNvSpPr/>
          <p:nvPr/>
        </p:nvSpPr>
        <p:spPr>
          <a:xfrm>
            <a:off x="207069" y="2476599"/>
            <a:ext cx="180000" cy="18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CCD26B0-FC99-800E-C92D-A136F0691EDF}"/>
              </a:ext>
            </a:extLst>
          </p:cNvPr>
          <p:cNvSpPr/>
          <p:nvPr/>
        </p:nvSpPr>
        <p:spPr>
          <a:xfrm>
            <a:off x="207069" y="2732051"/>
            <a:ext cx="180000" cy="18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8069CF9-5ECA-A59E-A81B-582A489FBD39}"/>
              </a:ext>
            </a:extLst>
          </p:cNvPr>
          <p:cNvSpPr/>
          <p:nvPr/>
        </p:nvSpPr>
        <p:spPr>
          <a:xfrm>
            <a:off x="207069" y="2974812"/>
            <a:ext cx="180000" cy="18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DE2F5B8-D350-E9CE-E0A9-C73564F448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429000"/>
            <a:ext cx="7772400" cy="1736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3782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DBE523-C71A-F60B-4DC6-34D6A69B42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102455DA-2B55-8C55-D4DC-0DB6A8634478}"/>
              </a:ext>
            </a:extLst>
          </p:cNvPr>
          <p:cNvSpPr txBox="1"/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400" b="1" kern="1200" dirty="0">
                <a:solidFill>
                  <a:schemeClr val="tx1"/>
                </a:solidFill>
                <a:latin typeface="Arial Black" panose="020B0604020202020204" pitchFamily="34" charset="0"/>
                <a:ea typeface="+mj-ea"/>
                <a:cs typeface="Arial Black" panose="020B0604020202020204" pitchFamily="34" charset="0"/>
              </a:rPr>
              <a:t>Data Analysis with SQL</a:t>
            </a:r>
            <a:br>
              <a:rPr lang="en-US" sz="4400" b="1" kern="1200" dirty="0">
                <a:solidFill>
                  <a:schemeClr val="tx1"/>
                </a:solidFill>
                <a:latin typeface="Arial Black" panose="020B0604020202020204" pitchFamily="34" charset="0"/>
                <a:ea typeface="+mj-ea"/>
                <a:cs typeface="Arial Black" panose="020B0604020202020204" pitchFamily="34" charset="0"/>
              </a:rPr>
            </a:br>
            <a:r>
              <a:rPr lang="en-US" sz="2000" b="1" dirty="0">
                <a:solidFill>
                  <a:schemeClr val="tx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Average Payload Mass by F9 v1.1</a:t>
            </a:r>
          </a:p>
          <a:p>
            <a:pPr>
              <a:spcAft>
                <a:spcPts val="600"/>
              </a:spcAft>
            </a:pPr>
            <a:endParaRPr lang="en-US" sz="2000" b="1" dirty="0">
              <a:solidFill>
                <a:schemeClr val="tx1"/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  <a:p>
            <a:pPr>
              <a:spcAft>
                <a:spcPts val="600"/>
              </a:spcAft>
            </a:pPr>
            <a:endParaRPr lang="en-US" sz="2000" b="1" dirty="0">
              <a:solidFill>
                <a:schemeClr val="tx1"/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  <a:p>
            <a:pPr>
              <a:spcAft>
                <a:spcPts val="600"/>
              </a:spcAft>
            </a:pPr>
            <a:endParaRPr lang="en-US" sz="4400" b="1" kern="1200" dirty="0">
              <a:solidFill>
                <a:schemeClr val="tx1"/>
              </a:solidFill>
              <a:latin typeface="Arial Black" panose="020B0604020202020204" pitchFamily="34" charset="0"/>
              <a:ea typeface="+mj-ea"/>
              <a:cs typeface="Arial Black" panose="020B0604020202020204" pitchFamily="34" charset="0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B7C00F9-F734-7E5F-5178-776E07D84128}"/>
              </a:ext>
            </a:extLst>
          </p:cNvPr>
          <p:cNvSpPr txBox="1"/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lIns="91440" tIns="45720" rIns="91440" bIns="4572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</a:t>
            </a:r>
          </a:p>
          <a:p>
            <a:pPr>
              <a:spcBef>
                <a:spcPts val="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Calculate the average payload mass carried by booster version F9 v1.1</a:t>
            </a:r>
          </a:p>
          <a:p>
            <a:pPr>
              <a:spcBef>
                <a:spcPts val="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Present your query result with a short explanation here</a:t>
            </a:r>
          </a:p>
          <a:p>
            <a:pPr>
              <a:spcBef>
                <a:spcPts val="400"/>
              </a:spcBef>
            </a:pPr>
            <a:endParaRPr lang="en-US" sz="1600" dirty="0">
              <a:solidFill>
                <a:schemeClr val="accent3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400"/>
              </a:spcBef>
            </a:pPr>
            <a:endParaRPr lang="en-US" sz="16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spcBef>
                <a:spcPts val="400"/>
              </a:spcBef>
            </a:pPr>
            <a:endParaRPr lang="en-US" sz="16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 hidden="1">
            <a:extLst>
              <a:ext uri="{FF2B5EF4-FFF2-40B4-BE49-F238E27FC236}">
                <a16:creationId xmlns:a16="http://schemas.microsoft.com/office/drawing/2014/main" id="{E0A7F855-2697-A4BC-D534-94B9C65BF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t>25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E8961B-16C3-ED0E-18D4-4F2EFA667521}"/>
              </a:ext>
            </a:extLst>
          </p:cNvPr>
          <p:cNvSpPr txBox="1"/>
          <p:nvPr/>
        </p:nvSpPr>
        <p:spPr>
          <a:xfrm>
            <a:off x="7758113" y="6627168"/>
            <a:ext cx="4433887" cy="230832"/>
          </a:xfrm>
          <a:prstGeom prst="rect">
            <a:avLst/>
          </a:prstGeom>
          <a:solidFill>
            <a:srgbClr val="EBEBEB"/>
          </a:solidFill>
        </p:spPr>
        <p:txBody>
          <a:bodyPr wrap="square" rtlCol="0" anchor="ctr">
            <a:spAutoFit/>
          </a:bodyPr>
          <a:lstStyle/>
          <a:p>
            <a:r>
              <a:rPr lang="en-GB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Tim Hoogenboom | IBM Data Science Capstone | May 5, 2025 |  </a:t>
            </a:r>
            <a:fld id="{8FA6E54E-265A-C64B-BB5E-3A3DF0BF0AA0}" type="slidenum">
              <a:rPr lang="en-GB" sz="900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25</a:t>
            </a:fld>
            <a:r>
              <a:rPr lang="en-GB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5349AF-ED12-A20D-CAEA-370E6CD84AD2}"/>
              </a:ext>
            </a:extLst>
          </p:cNvPr>
          <p:cNvSpPr txBox="1"/>
          <p:nvPr/>
        </p:nvSpPr>
        <p:spPr>
          <a:xfrm>
            <a:off x="838200" y="2992437"/>
            <a:ext cx="5257800" cy="3500438"/>
          </a:xfrm>
          <a:prstGeom prst="rect">
            <a:avLst/>
          </a:prstGeom>
        </p:spPr>
        <p:txBody>
          <a:bodyPr lIns="91440" tIns="45720" rIns="91440" bIns="4572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Illustration</a:t>
            </a:r>
          </a:p>
          <a:p>
            <a:pPr algn="just"/>
            <a:endParaRPr 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990727B-CA24-6909-0077-B8707C465CD1}"/>
              </a:ext>
            </a:extLst>
          </p:cNvPr>
          <p:cNvSpPr/>
          <p:nvPr/>
        </p:nvSpPr>
        <p:spPr>
          <a:xfrm>
            <a:off x="207069" y="509129"/>
            <a:ext cx="180000" cy="180000"/>
          </a:xfrm>
          <a:prstGeom prst="rect">
            <a:avLst/>
          </a:prstGeom>
          <a:pattFill prst="weave">
            <a:fgClr>
              <a:schemeClr val="tx1"/>
            </a:fgClr>
            <a:bgClr>
              <a:schemeClr val="bg1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1AE6643-D367-7D21-D731-D3277078D9FD}"/>
              </a:ext>
            </a:extLst>
          </p:cNvPr>
          <p:cNvSpPr/>
          <p:nvPr/>
        </p:nvSpPr>
        <p:spPr>
          <a:xfrm>
            <a:off x="207069" y="751890"/>
            <a:ext cx="180000" cy="180000"/>
          </a:xfrm>
          <a:prstGeom prst="rect">
            <a:avLst/>
          </a:prstGeom>
          <a:pattFill prst="weave">
            <a:fgClr>
              <a:schemeClr val="tx1"/>
            </a:fgClr>
            <a:bgClr>
              <a:schemeClr val="bg1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5698538-E6EF-EA3C-8939-4F7ECCE45BEB}"/>
              </a:ext>
            </a:extLst>
          </p:cNvPr>
          <p:cNvSpPr/>
          <p:nvPr/>
        </p:nvSpPr>
        <p:spPr>
          <a:xfrm>
            <a:off x="207069" y="994651"/>
            <a:ext cx="180000" cy="180000"/>
          </a:xfrm>
          <a:prstGeom prst="rect">
            <a:avLst/>
          </a:prstGeom>
          <a:pattFill prst="weave">
            <a:fgClr>
              <a:schemeClr val="tx1"/>
            </a:fgClr>
            <a:bgClr>
              <a:schemeClr val="bg1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D76F22C-9F05-EC05-6ABA-BDF2C481B107}"/>
              </a:ext>
            </a:extLst>
          </p:cNvPr>
          <p:cNvSpPr/>
          <p:nvPr/>
        </p:nvSpPr>
        <p:spPr>
          <a:xfrm>
            <a:off x="207069" y="1250103"/>
            <a:ext cx="180000" cy="180000"/>
          </a:xfrm>
          <a:prstGeom prst="rect">
            <a:avLst/>
          </a:prstGeom>
          <a:pattFill prst="weave">
            <a:fgClr>
              <a:schemeClr val="tx1"/>
            </a:fgClr>
            <a:bgClr>
              <a:schemeClr val="bg1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1FE7D98-DF6A-F3D7-B359-4A4C3CDE0BAA}"/>
              </a:ext>
            </a:extLst>
          </p:cNvPr>
          <p:cNvSpPr/>
          <p:nvPr/>
        </p:nvSpPr>
        <p:spPr>
          <a:xfrm>
            <a:off x="207069" y="1492864"/>
            <a:ext cx="180000" cy="180000"/>
          </a:xfrm>
          <a:prstGeom prst="rect">
            <a:avLst/>
          </a:prstGeom>
          <a:pattFill prst="weave">
            <a:fgClr>
              <a:schemeClr val="tx1"/>
            </a:fgClr>
            <a:bgClr>
              <a:schemeClr val="bg1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C949AB5-65B9-4B4A-B7C3-C50F635D1C91}"/>
              </a:ext>
            </a:extLst>
          </p:cNvPr>
          <p:cNvSpPr/>
          <p:nvPr/>
        </p:nvSpPr>
        <p:spPr>
          <a:xfrm>
            <a:off x="207069" y="1735625"/>
            <a:ext cx="180000" cy="18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DCD83AD-7EDF-041D-EBA2-A6930B3F1595}"/>
              </a:ext>
            </a:extLst>
          </p:cNvPr>
          <p:cNvSpPr/>
          <p:nvPr/>
        </p:nvSpPr>
        <p:spPr>
          <a:xfrm>
            <a:off x="207069" y="1991077"/>
            <a:ext cx="180000" cy="18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BE443BA-2D36-005C-122B-911D32D643F3}"/>
              </a:ext>
            </a:extLst>
          </p:cNvPr>
          <p:cNvSpPr/>
          <p:nvPr/>
        </p:nvSpPr>
        <p:spPr>
          <a:xfrm>
            <a:off x="207069" y="2233838"/>
            <a:ext cx="180000" cy="18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E70E6B6-D369-21DA-2A6C-C55F4DA33473}"/>
              </a:ext>
            </a:extLst>
          </p:cNvPr>
          <p:cNvSpPr/>
          <p:nvPr/>
        </p:nvSpPr>
        <p:spPr>
          <a:xfrm>
            <a:off x="207069" y="2476599"/>
            <a:ext cx="180000" cy="18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9DDA7BA-A2E1-C9A8-54DB-F7E651110068}"/>
              </a:ext>
            </a:extLst>
          </p:cNvPr>
          <p:cNvSpPr/>
          <p:nvPr/>
        </p:nvSpPr>
        <p:spPr>
          <a:xfrm>
            <a:off x="207069" y="2732051"/>
            <a:ext cx="180000" cy="18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09F0994-CBFA-7436-1DCA-4B76736D4941}"/>
              </a:ext>
            </a:extLst>
          </p:cNvPr>
          <p:cNvSpPr/>
          <p:nvPr/>
        </p:nvSpPr>
        <p:spPr>
          <a:xfrm>
            <a:off x="207069" y="2974812"/>
            <a:ext cx="180000" cy="18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C758C38-2376-82A2-EBC0-BBD4E46720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565698"/>
            <a:ext cx="7772400" cy="1826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1223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8F57E5-D1A5-16BC-EC01-C972A00FCE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338A56EB-9A4A-695C-CA11-4C193A21CD45}"/>
              </a:ext>
            </a:extLst>
          </p:cNvPr>
          <p:cNvSpPr txBox="1"/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400" b="1" kern="1200" dirty="0">
                <a:solidFill>
                  <a:schemeClr val="tx1"/>
                </a:solidFill>
                <a:latin typeface="Arial Black" panose="020B0604020202020204" pitchFamily="34" charset="0"/>
                <a:ea typeface="+mj-ea"/>
                <a:cs typeface="Arial Black" panose="020B0604020202020204" pitchFamily="34" charset="0"/>
              </a:rPr>
              <a:t>Data Analysis with SQL</a:t>
            </a:r>
            <a:br>
              <a:rPr lang="en-US" sz="4400" b="1" kern="1200" dirty="0">
                <a:solidFill>
                  <a:schemeClr val="tx1"/>
                </a:solidFill>
                <a:latin typeface="Arial Black" panose="020B0604020202020204" pitchFamily="34" charset="0"/>
                <a:ea typeface="+mj-ea"/>
                <a:cs typeface="Arial Black" panose="020B0604020202020204" pitchFamily="34" charset="0"/>
              </a:rPr>
            </a:br>
            <a:r>
              <a:rPr lang="en-US" sz="2000" b="1" dirty="0">
                <a:solidFill>
                  <a:schemeClr val="tx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First Successful Ground Landing Date</a:t>
            </a:r>
          </a:p>
          <a:p>
            <a:pPr>
              <a:spcAft>
                <a:spcPts val="600"/>
              </a:spcAft>
            </a:pPr>
            <a:endParaRPr lang="en-US" sz="2000" b="1" dirty="0">
              <a:solidFill>
                <a:schemeClr val="tx1"/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  <a:p>
            <a:pPr>
              <a:spcAft>
                <a:spcPts val="600"/>
              </a:spcAft>
            </a:pPr>
            <a:endParaRPr lang="en-US" sz="2000" b="1" dirty="0">
              <a:solidFill>
                <a:schemeClr val="tx1"/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  <a:p>
            <a:pPr>
              <a:spcAft>
                <a:spcPts val="600"/>
              </a:spcAft>
            </a:pPr>
            <a:endParaRPr lang="en-US" sz="2000" b="1" dirty="0">
              <a:solidFill>
                <a:schemeClr val="tx1"/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  <a:p>
            <a:pPr>
              <a:spcAft>
                <a:spcPts val="600"/>
              </a:spcAft>
            </a:pPr>
            <a:endParaRPr lang="en-US" sz="4400" b="1" kern="1200" dirty="0">
              <a:solidFill>
                <a:schemeClr val="tx1"/>
              </a:solidFill>
              <a:latin typeface="Arial Black" panose="020B0604020202020204" pitchFamily="34" charset="0"/>
              <a:ea typeface="+mj-ea"/>
              <a:cs typeface="Arial Black" panose="020B0604020202020204" pitchFamily="34" charset="0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E26384A-1C93-A548-504A-7B69208AABCD}"/>
              </a:ext>
            </a:extLst>
          </p:cNvPr>
          <p:cNvSpPr txBox="1"/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lIns="91440" tIns="45720" rIns="91440" bIns="4572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</a:t>
            </a:r>
          </a:p>
          <a:p>
            <a:pPr>
              <a:spcBef>
                <a:spcPts val="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Find the dates of the first successful landing outcome on drone ship.</a:t>
            </a:r>
          </a:p>
          <a:p>
            <a:pPr>
              <a:spcBef>
                <a:spcPts val="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Present your query result with a short explanation here</a:t>
            </a:r>
          </a:p>
          <a:p>
            <a:pPr>
              <a:spcBef>
                <a:spcPts val="400"/>
              </a:spcBef>
            </a:pPr>
            <a:endParaRPr lang="en-US" sz="1600" dirty="0">
              <a:solidFill>
                <a:schemeClr val="accent3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400"/>
              </a:spcBef>
            </a:pPr>
            <a:endParaRPr lang="en-US" sz="1600" dirty="0">
              <a:solidFill>
                <a:schemeClr val="accent3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400"/>
              </a:spcBef>
            </a:pPr>
            <a:endParaRPr lang="en-US" sz="16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spcBef>
                <a:spcPts val="400"/>
              </a:spcBef>
            </a:pPr>
            <a:endParaRPr lang="en-US" sz="16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 hidden="1">
            <a:extLst>
              <a:ext uri="{FF2B5EF4-FFF2-40B4-BE49-F238E27FC236}">
                <a16:creationId xmlns:a16="http://schemas.microsoft.com/office/drawing/2014/main" id="{FCCC31E0-0723-D055-9FC4-5D4D3A109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t>26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32D502-82B5-4BB0-0DB8-668600D85861}"/>
              </a:ext>
            </a:extLst>
          </p:cNvPr>
          <p:cNvSpPr txBox="1"/>
          <p:nvPr/>
        </p:nvSpPr>
        <p:spPr>
          <a:xfrm>
            <a:off x="7758113" y="6627168"/>
            <a:ext cx="4433887" cy="230832"/>
          </a:xfrm>
          <a:prstGeom prst="rect">
            <a:avLst/>
          </a:prstGeom>
          <a:solidFill>
            <a:srgbClr val="EBEBEB"/>
          </a:solidFill>
        </p:spPr>
        <p:txBody>
          <a:bodyPr wrap="square" rtlCol="0" anchor="ctr">
            <a:spAutoFit/>
          </a:bodyPr>
          <a:lstStyle/>
          <a:p>
            <a:r>
              <a:rPr lang="en-GB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Tim Hoogenboom | IBM Data Science Capstone | May 5, 2025 |  </a:t>
            </a:r>
            <a:fld id="{8FA6E54E-265A-C64B-BB5E-3A3DF0BF0AA0}" type="slidenum">
              <a:rPr lang="en-GB" sz="900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26</a:t>
            </a:fld>
            <a:r>
              <a:rPr lang="en-GB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C58EE-8865-14A4-6F25-2F2B4EB92BB6}"/>
              </a:ext>
            </a:extLst>
          </p:cNvPr>
          <p:cNvSpPr txBox="1"/>
          <p:nvPr/>
        </p:nvSpPr>
        <p:spPr>
          <a:xfrm>
            <a:off x="838200" y="2992437"/>
            <a:ext cx="5257800" cy="3500438"/>
          </a:xfrm>
          <a:prstGeom prst="rect">
            <a:avLst/>
          </a:prstGeom>
        </p:spPr>
        <p:txBody>
          <a:bodyPr lIns="91440" tIns="45720" rIns="91440" bIns="4572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Illustration</a:t>
            </a:r>
          </a:p>
          <a:p>
            <a:pPr algn="just"/>
            <a:endParaRPr 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13FCFFA-2A2C-607F-926A-D2F877710779}"/>
              </a:ext>
            </a:extLst>
          </p:cNvPr>
          <p:cNvSpPr/>
          <p:nvPr/>
        </p:nvSpPr>
        <p:spPr>
          <a:xfrm>
            <a:off x="207069" y="509129"/>
            <a:ext cx="180000" cy="180000"/>
          </a:xfrm>
          <a:prstGeom prst="rect">
            <a:avLst/>
          </a:prstGeom>
          <a:pattFill prst="weave">
            <a:fgClr>
              <a:schemeClr val="tx1"/>
            </a:fgClr>
            <a:bgClr>
              <a:schemeClr val="bg1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F5FA442-B7DA-87E9-B566-24B5CE26BDC4}"/>
              </a:ext>
            </a:extLst>
          </p:cNvPr>
          <p:cNvSpPr/>
          <p:nvPr/>
        </p:nvSpPr>
        <p:spPr>
          <a:xfrm>
            <a:off x="207069" y="751890"/>
            <a:ext cx="180000" cy="180000"/>
          </a:xfrm>
          <a:prstGeom prst="rect">
            <a:avLst/>
          </a:prstGeom>
          <a:pattFill prst="weave">
            <a:fgClr>
              <a:schemeClr val="tx1"/>
            </a:fgClr>
            <a:bgClr>
              <a:schemeClr val="bg1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B4BD37C-0204-5376-2F60-105587ECC145}"/>
              </a:ext>
            </a:extLst>
          </p:cNvPr>
          <p:cNvSpPr/>
          <p:nvPr/>
        </p:nvSpPr>
        <p:spPr>
          <a:xfrm>
            <a:off x="207069" y="994651"/>
            <a:ext cx="180000" cy="180000"/>
          </a:xfrm>
          <a:prstGeom prst="rect">
            <a:avLst/>
          </a:prstGeom>
          <a:pattFill prst="weave">
            <a:fgClr>
              <a:schemeClr val="tx1"/>
            </a:fgClr>
            <a:bgClr>
              <a:schemeClr val="bg1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D92EBA-E9D2-2FC2-3093-00EC1F0409B2}"/>
              </a:ext>
            </a:extLst>
          </p:cNvPr>
          <p:cNvSpPr/>
          <p:nvPr/>
        </p:nvSpPr>
        <p:spPr>
          <a:xfrm>
            <a:off x="207069" y="1250103"/>
            <a:ext cx="180000" cy="180000"/>
          </a:xfrm>
          <a:prstGeom prst="rect">
            <a:avLst/>
          </a:prstGeom>
          <a:pattFill prst="weave">
            <a:fgClr>
              <a:schemeClr val="tx1"/>
            </a:fgClr>
            <a:bgClr>
              <a:schemeClr val="bg1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91E7F9-84B7-B933-CF0D-3D96C02F8B6A}"/>
              </a:ext>
            </a:extLst>
          </p:cNvPr>
          <p:cNvSpPr/>
          <p:nvPr/>
        </p:nvSpPr>
        <p:spPr>
          <a:xfrm>
            <a:off x="207069" y="1492864"/>
            <a:ext cx="180000" cy="180000"/>
          </a:xfrm>
          <a:prstGeom prst="rect">
            <a:avLst/>
          </a:prstGeom>
          <a:pattFill prst="weave">
            <a:fgClr>
              <a:schemeClr val="tx1"/>
            </a:fgClr>
            <a:bgClr>
              <a:schemeClr val="bg1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5E58344-D62F-F589-3724-3A7AC3336B5A}"/>
              </a:ext>
            </a:extLst>
          </p:cNvPr>
          <p:cNvSpPr/>
          <p:nvPr/>
        </p:nvSpPr>
        <p:spPr>
          <a:xfrm>
            <a:off x="207069" y="1735625"/>
            <a:ext cx="180000" cy="180000"/>
          </a:xfrm>
          <a:prstGeom prst="rect">
            <a:avLst/>
          </a:prstGeom>
          <a:pattFill prst="weave">
            <a:fgClr>
              <a:schemeClr val="tx1"/>
            </a:fgClr>
            <a:bgClr>
              <a:schemeClr val="bg1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A87DB4B-651F-4681-9F50-0D5E332A8572}"/>
              </a:ext>
            </a:extLst>
          </p:cNvPr>
          <p:cNvSpPr/>
          <p:nvPr/>
        </p:nvSpPr>
        <p:spPr>
          <a:xfrm>
            <a:off x="207069" y="1991077"/>
            <a:ext cx="180000" cy="18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6EA5B11-0B88-1DF3-C54C-9FC83E07248B}"/>
              </a:ext>
            </a:extLst>
          </p:cNvPr>
          <p:cNvSpPr/>
          <p:nvPr/>
        </p:nvSpPr>
        <p:spPr>
          <a:xfrm>
            <a:off x="207069" y="2233838"/>
            <a:ext cx="180000" cy="18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0FA7877-2810-DFC4-92BE-BF820C36D2D6}"/>
              </a:ext>
            </a:extLst>
          </p:cNvPr>
          <p:cNvSpPr/>
          <p:nvPr/>
        </p:nvSpPr>
        <p:spPr>
          <a:xfrm>
            <a:off x="207069" y="2476599"/>
            <a:ext cx="180000" cy="18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0836ABD-18DC-A288-6042-91E0449E0962}"/>
              </a:ext>
            </a:extLst>
          </p:cNvPr>
          <p:cNvSpPr/>
          <p:nvPr/>
        </p:nvSpPr>
        <p:spPr>
          <a:xfrm>
            <a:off x="207069" y="2732051"/>
            <a:ext cx="180000" cy="18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52C08F5-DF6D-2D5F-01D7-2FBC468ECE85}"/>
              </a:ext>
            </a:extLst>
          </p:cNvPr>
          <p:cNvSpPr/>
          <p:nvPr/>
        </p:nvSpPr>
        <p:spPr>
          <a:xfrm>
            <a:off x="207069" y="2974812"/>
            <a:ext cx="180000" cy="18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3C068E3-40E0-F0C2-9071-5861DF00B2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499089"/>
            <a:ext cx="7772400" cy="1889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9178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31CD19-EF65-DFEB-F3B7-6BA905CBA5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D4D3239D-A58B-9CF9-8371-86C58D2037B7}"/>
              </a:ext>
            </a:extLst>
          </p:cNvPr>
          <p:cNvSpPr txBox="1"/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400" b="1" kern="1200" dirty="0">
                <a:solidFill>
                  <a:schemeClr val="tx1"/>
                </a:solidFill>
                <a:latin typeface="Arial Black" panose="020B0604020202020204" pitchFamily="34" charset="0"/>
                <a:ea typeface="+mj-ea"/>
                <a:cs typeface="Arial Black" panose="020B0604020202020204" pitchFamily="34" charset="0"/>
              </a:rPr>
              <a:t>Data Analysis with SQL</a:t>
            </a:r>
            <a:br>
              <a:rPr lang="en-US" sz="4400" b="1" kern="1200" dirty="0">
                <a:solidFill>
                  <a:schemeClr val="tx1"/>
                </a:solidFill>
                <a:latin typeface="Arial Black" panose="020B0604020202020204" pitchFamily="34" charset="0"/>
                <a:ea typeface="+mj-ea"/>
                <a:cs typeface="Arial Black" panose="020B0604020202020204" pitchFamily="34" charset="0"/>
              </a:rPr>
            </a:br>
            <a:r>
              <a:rPr lang="en-US" sz="2000" b="1" dirty="0">
                <a:solidFill>
                  <a:schemeClr val="tx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Successful Drone Ship Landing with Payload between 4000 and 6000</a:t>
            </a:r>
          </a:p>
          <a:p>
            <a:pPr>
              <a:spcAft>
                <a:spcPts val="600"/>
              </a:spcAft>
            </a:pPr>
            <a:endParaRPr lang="en-US" sz="2000" b="1" dirty="0">
              <a:solidFill>
                <a:schemeClr val="tx1"/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  <a:p>
            <a:pPr>
              <a:spcAft>
                <a:spcPts val="600"/>
              </a:spcAft>
            </a:pPr>
            <a:endParaRPr lang="en-US" sz="2000" b="1" dirty="0">
              <a:solidFill>
                <a:schemeClr val="tx1"/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  <a:p>
            <a:pPr>
              <a:spcAft>
                <a:spcPts val="600"/>
              </a:spcAft>
            </a:pPr>
            <a:endParaRPr lang="en-US" sz="2000" b="1" dirty="0">
              <a:solidFill>
                <a:schemeClr val="tx1"/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  <a:p>
            <a:pPr>
              <a:spcAft>
                <a:spcPts val="600"/>
              </a:spcAft>
            </a:pPr>
            <a:endParaRPr lang="en-US" sz="2000" b="1" dirty="0">
              <a:solidFill>
                <a:schemeClr val="tx1"/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  <a:p>
            <a:pPr>
              <a:spcAft>
                <a:spcPts val="600"/>
              </a:spcAft>
            </a:pPr>
            <a:endParaRPr lang="en-US" sz="4400" b="1" kern="1200" dirty="0">
              <a:solidFill>
                <a:schemeClr val="tx1"/>
              </a:solidFill>
              <a:latin typeface="Arial Black" panose="020B0604020202020204" pitchFamily="34" charset="0"/>
              <a:ea typeface="+mj-ea"/>
              <a:cs typeface="Arial Black" panose="020B0604020202020204" pitchFamily="34" charset="0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5B24521-BA85-0578-1973-FF95BFD26FDC}"/>
              </a:ext>
            </a:extLst>
          </p:cNvPr>
          <p:cNvSpPr txBox="1"/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lIns="91440" tIns="45720" rIns="91440" bIns="4572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</a:t>
            </a:r>
          </a:p>
          <a:p>
            <a:pPr>
              <a:spcBef>
                <a:spcPts val="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List the names of boosters which have successfully landed on drone ship and had payload mass greater than 4000 but less than 6000</a:t>
            </a:r>
          </a:p>
          <a:p>
            <a:pPr>
              <a:spcBef>
                <a:spcPts val="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Present your query result with a short explanation here</a:t>
            </a:r>
          </a:p>
          <a:p>
            <a:pPr>
              <a:spcBef>
                <a:spcPts val="400"/>
              </a:spcBef>
            </a:pPr>
            <a:endParaRPr lang="en-US" sz="1600" dirty="0">
              <a:solidFill>
                <a:schemeClr val="accent3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400"/>
              </a:spcBef>
            </a:pPr>
            <a:endParaRPr lang="en-US" sz="1600" dirty="0">
              <a:solidFill>
                <a:schemeClr val="accent3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400"/>
              </a:spcBef>
            </a:pPr>
            <a:endParaRPr lang="en-US" sz="16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spcBef>
                <a:spcPts val="400"/>
              </a:spcBef>
            </a:pPr>
            <a:endParaRPr lang="en-US" sz="16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 hidden="1">
            <a:extLst>
              <a:ext uri="{FF2B5EF4-FFF2-40B4-BE49-F238E27FC236}">
                <a16:creationId xmlns:a16="http://schemas.microsoft.com/office/drawing/2014/main" id="{66485109-0692-A59F-1D14-65653EE483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t>27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134793-E640-E9D7-9C51-9CE2D42B4309}"/>
              </a:ext>
            </a:extLst>
          </p:cNvPr>
          <p:cNvSpPr txBox="1"/>
          <p:nvPr/>
        </p:nvSpPr>
        <p:spPr>
          <a:xfrm>
            <a:off x="7758113" y="6627168"/>
            <a:ext cx="4433887" cy="230832"/>
          </a:xfrm>
          <a:prstGeom prst="rect">
            <a:avLst/>
          </a:prstGeom>
          <a:solidFill>
            <a:srgbClr val="EBEBEB"/>
          </a:solidFill>
        </p:spPr>
        <p:txBody>
          <a:bodyPr wrap="square" rtlCol="0" anchor="ctr">
            <a:spAutoFit/>
          </a:bodyPr>
          <a:lstStyle/>
          <a:p>
            <a:r>
              <a:rPr lang="en-GB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Tim Hoogenboom | IBM Data Science Capstone | May 5, 2025 |  </a:t>
            </a:r>
            <a:fld id="{8FA6E54E-265A-C64B-BB5E-3A3DF0BF0AA0}" type="slidenum">
              <a:rPr lang="en-GB" sz="900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27</a:t>
            </a:fld>
            <a:r>
              <a:rPr lang="en-GB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CD1382-60B5-7B83-360D-75A840FE255A}"/>
              </a:ext>
            </a:extLst>
          </p:cNvPr>
          <p:cNvSpPr txBox="1"/>
          <p:nvPr/>
        </p:nvSpPr>
        <p:spPr>
          <a:xfrm>
            <a:off x="838200" y="2992437"/>
            <a:ext cx="5257800" cy="3500438"/>
          </a:xfrm>
          <a:prstGeom prst="rect">
            <a:avLst/>
          </a:prstGeom>
        </p:spPr>
        <p:txBody>
          <a:bodyPr lIns="91440" tIns="45720" rIns="91440" bIns="4572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Illustration</a:t>
            </a:r>
          </a:p>
          <a:p>
            <a:pPr algn="just"/>
            <a:endParaRPr 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F46DF36-11E5-B271-F7AD-11CD3E14546E}"/>
              </a:ext>
            </a:extLst>
          </p:cNvPr>
          <p:cNvSpPr/>
          <p:nvPr/>
        </p:nvSpPr>
        <p:spPr>
          <a:xfrm>
            <a:off x="207069" y="509129"/>
            <a:ext cx="180000" cy="180000"/>
          </a:xfrm>
          <a:prstGeom prst="rect">
            <a:avLst/>
          </a:prstGeom>
          <a:pattFill prst="weave">
            <a:fgClr>
              <a:schemeClr val="tx1"/>
            </a:fgClr>
            <a:bgClr>
              <a:schemeClr val="bg1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E44C833-F79B-7330-716C-06ED0BBBD31E}"/>
              </a:ext>
            </a:extLst>
          </p:cNvPr>
          <p:cNvSpPr/>
          <p:nvPr/>
        </p:nvSpPr>
        <p:spPr>
          <a:xfrm>
            <a:off x="207069" y="751890"/>
            <a:ext cx="180000" cy="180000"/>
          </a:xfrm>
          <a:prstGeom prst="rect">
            <a:avLst/>
          </a:prstGeom>
          <a:pattFill prst="weave">
            <a:fgClr>
              <a:schemeClr val="tx1"/>
            </a:fgClr>
            <a:bgClr>
              <a:schemeClr val="bg1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D716F4D-F00D-C991-0582-6ED46AF02B4E}"/>
              </a:ext>
            </a:extLst>
          </p:cNvPr>
          <p:cNvSpPr/>
          <p:nvPr/>
        </p:nvSpPr>
        <p:spPr>
          <a:xfrm>
            <a:off x="207069" y="994651"/>
            <a:ext cx="180000" cy="180000"/>
          </a:xfrm>
          <a:prstGeom prst="rect">
            <a:avLst/>
          </a:prstGeom>
          <a:pattFill prst="weave">
            <a:fgClr>
              <a:schemeClr val="tx1"/>
            </a:fgClr>
            <a:bgClr>
              <a:schemeClr val="bg1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A97C0F5-C0A9-7A53-8D20-EA592E0FB77C}"/>
              </a:ext>
            </a:extLst>
          </p:cNvPr>
          <p:cNvSpPr/>
          <p:nvPr/>
        </p:nvSpPr>
        <p:spPr>
          <a:xfrm>
            <a:off x="207069" y="1250103"/>
            <a:ext cx="180000" cy="180000"/>
          </a:xfrm>
          <a:prstGeom prst="rect">
            <a:avLst/>
          </a:prstGeom>
          <a:pattFill prst="weave">
            <a:fgClr>
              <a:schemeClr val="tx1"/>
            </a:fgClr>
            <a:bgClr>
              <a:schemeClr val="bg1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B3D60E9-2331-0E35-9BBE-0082FF20FB59}"/>
              </a:ext>
            </a:extLst>
          </p:cNvPr>
          <p:cNvSpPr/>
          <p:nvPr/>
        </p:nvSpPr>
        <p:spPr>
          <a:xfrm>
            <a:off x="207069" y="1492864"/>
            <a:ext cx="180000" cy="180000"/>
          </a:xfrm>
          <a:prstGeom prst="rect">
            <a:avLst/>
          </a:prstGeom>
          <a:pattFill prst="weave">
            <a:fgClr>
              <a:schemeClr val="tx1"/>
            </a:fgClr>
            <a:bgClr>
              <a:schemeClr val="bg1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429C474-8E29-5C30-8804-A19FA1C61A6B}"/>
              </a:ext>
            </a:extLst>
          </p:cNvPr>
          <p:cNvSpPr/>
          <p:nvPr/>
        </p:nvSpPr>
        <p:spPr>
          <a:xfrm>
            <a:off x="207069" y="1735625"/>
            <a:ext cx="180000" cy="180000"/>
          </a:xfrm>
          <a:prstGeom prst="rect">
            <a:avLst/>
          </a:prstGeom>
          <a:pattFill prst="weave">
            <a:fgClr>
              <a:schemeClr val="tx1"/>
            </a:fgClr>
            <a:bgClr>
              <a:schemeClr val="bg1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EA7F0BF-656F-AA52-7180-F6CE10880FDB}"/>
              </a:ext>
            </a:extLst>
          </p:cNvPr>
          <p:cNvSpPr/>
          <p:nvPr/>
        </p:nvSpPr>
        <p:spPr>
          <a:xfrm>
            <a:off x="207069" y="1991077"/>
            <a:ext cx="180000" cy="180000"/>
          </a:xfrm>
          <a:prstGeom prst="rect">
            <a:avLst/>
          </a:prstGeom>
          <a:pattFill prst="weave">
            <a:fgClr>
              <a:schemeClr val="tx1"/>
            </a:fgClr>
            <a:bgClr>
              <a:schemeClr val="bg1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4A13042-BB8A-EE03-7A55-47053B47AD77}"/>
              </a:ext>
            </a:extLst>
          </p:cNvPr>
          <p:cNvSpPr/>
          <p:nvPr/>
        </p:nvSpPr>
        <p:spPr>
          <a:xfrm>
            <a:off x="207069" y="2233838"/>
            <a:ext cx="180000" cy="18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50214E6-4DCF-9375-1DCA-26DC3A94B8F7}"/>
              </a:ext>
            </a:extLst>
          </p:cNvPr>
          <p:cNvSpPr/>
          <p:nvPr/>
        </p:nvSpPr>
        <p:spPr>
          <a:xfrm>
            <a:off x="207069" y="2476599"/>
            <a:ext cx="180000" cy="18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2F39024-9251-AEFD-53F6-ACFAA23AEFEF}"/>
              </a:ext>
            </a:extLst>
          </p:cNvPr>
          <p:cNvSpPr/>
          <p:nvPr/>
        </p:nvSpPr>
        <p:spPr>
          <a:xfrm>
            <a:off x="207069" y="2732051"/>
            <a:ext cx="180000" cy="18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6B54B20-BD30-1E42-5E7F-8C2B531C2EFE}"/>
              </a:ext>
            </a:extLst>
          </p:cNvPr>
          <p:cNvSpPr/>
          <p:nvPr/>
        </p:nvSpPr>
        <p:spPr>
          <a:xfrm>
            <a:off x="207069" y="2974812"/>
            <a:ext cx="180000" cy="18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C6F12E0-1E48-F29F-6B1F-3B5B257826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3429000"/>
            <a:ext cx="7772400" cy="2058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2753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5D1D7C-7A96-F6F7-F17C-4D7F6F73B1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205DD159-2021-5055-E2B0-F085F80816BE}"/>
              </a:ext>
            </a:extLst>
          </p:cNvPr>
          <p:cNvSpPr txBox="1"/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400" b="1" kern="1200" dirty="0">
                <a:solidFill>
                  <a:schemeClr val="tx1"/>
                </a:solidFill>
                <a:latin typeface="Arial Black" panose="020B0604020202020204" pitchFamily="34" charset="0"/>
                <a:ea typeface="+mj-ea"/>
                <a:cs typeface="Arial Black" panose="020B0604020202020204" pitchFamily="34" charset="0"/>
              </a:rPr>
              <a:t>Data Analysis with SQL</a:t>
            </a:r>
            <a:br>
              <a:rPr lang="en-US" sz="4400" b="1" kern="1200" dirty="0">
                <a:solidFill>
                  <a:schemeClr val="tx1"/>
                </a:solidFill>
                <a:latin typeface="Arial Black" panose="020B0604020202020204" pitchFamily="34" charset="0"/>
                <a:ea typeface="+mj-ea"/>
                <a:cs typeface="Arial Black" panose="020B0604020202020204" pitchFamily="34" charset="0"/>
              </a:rPr>
            </a:br>
            <a:r>
              <a:rPr lang="en-US" sz="2000" b="1" dirty="0">
                <a:solidFill>
                  <a:schemeClr val="tx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Total Number of Successful and Failure Mission Outcomes</a:t>
            </a:r>
          </a:p>
          <a:p>
            <a:pPr>
              <a:spcAft>
                <a:spcPts val="600"/>
              </a:spcAft>
            </a:pPr>
            <a:endParaRPr lang="en-US" sz="2000" b="1" dirty="0">
              <a:solidFill>
                <a:schemeClr val="tx1"/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  <a:p>
            <a:pPr>
              <a:spcAft>
                <a:spcPts val="600"/>
              </a:spcAft>
            </a:pPr>
            <a:endParaRPr lang="en-US" sz="2000" b="1" dirty="0">
              <a:solidFill>
                <a:schemeClr val="tx1"/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  <a:p>
            <a:pPr>
              <a:spcAft>
                <a:spcPts val="600"/>
              </a:spcAft>
            </a:pPr>
            <a:endParaRPr lang="en-US" sz="2000" b="1" dirty="0">
              <a:solidFill>
                <a:schemeClr val="tx1"/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  <a:p>
            <a:pPr>
              <a:spcAft>
                <a:spcPts val="600"/>
              </a:spcAft>
            </a:pPr>
            <a:endParaRPr lang="en-US" sz="4400" b="1" kern="1200" dirty="0">
              <a:solidFill>
                <a:schemeClr val="tx1"/>
              </a:solidFill>
              <a:latin typeface="Arial Black" panose="020B0604020202020204" pitchFamily="34" charset="0"/>
              <a:ea typeface="+mj-ea"/>
              <a:cs typeface="Arial Black" panose="020B0604020202020204" pitchFamily="34" charset="0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A260C85-C25C-9122-560C-9EE467938BE9}"/>
              </a:ext>
            </a:extLst>
          </p:cNvPr>
          <p:cNvSpPr txBox="1"/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lIns="91440" tIns="45720" rIns="91440" bIns="4572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</a:t>
            </a:r>
          </a:p>
          <a:p>
            <a:pPr>
              <a:spcBef>
                <a:spcPts val="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Calculate the total number of successful and failure mission outcomes</a:t>
            </a:r>
          </a:p>
          <a:p>
            <a:pPr>
              <a:spcBef>
                <a:spcPts val="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Present your query result with a short explanation here</a:t>
            </a:r>
          </a:p>
          <a:p>
            <a:pPr>
              <a:spcBef>
                <a:spcPts val="400"/>
              </a:spcBef>
            </a:pPr>
            <a:endParaRPr lang="en-US" sz="1600" dirty="0">
              <a:solidFill>
                <a:schemeClr val="accent3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400"/>
              </a:spcBef>
            </a:pPr>
            <a:endParaRPr lang="en-US" sz="1600" dirty="0">
              <a:solidFill>
                <a:schemeClr val="accent3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400"/>
              </a:spcBef>
            </a:pPr>
            <a:endParaRPr lang="en-US" sz="16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spcBef>
                <a:spcPts val="400"/>
              </a:spcBef>
            </a:pPr>
            <a:endParaRPr lang="en-US" sz="16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 hidden="1">
            <a:extLst>
              <a:ext uri="{FF2B5EF4-FFF2-40B4-BE49-F238E27FC236}">
                <a16:creationId xmlns:a16="http://schemas.microsoft.com/office/drawing/2014/main" id="{F226E239-C676-C777-FE66-1E8D89B46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t>28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2A54F8-E556-0CE8-EBC8-E0BF05518A58}"/>
              </a:ext>
            </a:extLst>
          </p:cNvPr>
          <p:cNvSpPr txBox="1"/>
          <p:nvPr/>
        </p:nvSpPr>
        <p:spPr>
          <a:xfrm>
            <a:off x="7758113" y="6627168"/>
            <a:ext cx="4433887" cy="230832"/>
          </a:xfrm>
          <a:prstGeom prst="rect">
            <a:avLst/>
          </a:prstGeom>
          <a:solidFill>
            <a:srgbClr val="EBEBEB"/>
          </a:solidFill>
        </p:spPr>
        <p:txBody>
          <a:bodyPr wrap="square" rtlCol="0" anchor="ctr">
            <a:spAutoFit/>
          </a:bodyPr>
          <a:lstStyle/>
          <a:p>
            <a:r>
              <a:rPr lang="en-GB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Tim Hoogenboom | IBM Data Science Capstone | May 5, 2025 |  </a:t>
            </a:r>
            <a:fld id="{8FA6E54E-265A-C64B-BB5E-3A3DF0BF0AA0}" type="slidenum">
              <a:rPr lang="en-GB" sz="900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28</a:t>
            </a:fld>
            <a:r>
              <a:rPr lang="en-GB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6188E6-676D-059D-AFDB-23066680BF01}"/>
              </a:ext>
            </a:extLst>
          </p:cNvPr>
          <p:cNvSpPr txBox="1"/>
          <p:nvPr/>
        </p:nvSpPr>
        <p:spPr>
          <a:xfrm>
            <a:off x="838200" y="2992437"/>
            <a:ext cx="5257800" cy="3500438"/>
          </a:xfrm>
          <a:prstGeom prst="rect">
            <a:avLst/>
          </a:prstGeom>
        </p:spPr>
        <p:txBody>
          <a:bodyPr lIns="91440" tIns="45720" rIns="91440" bIns="4572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Illustration</a:t>
            </a:r>
          </a:p>
          <a:p>
            <a:pPr algn="just"/>
            <a:endParaRPr 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C17AF7A-5B07-F888-86FB-AB2F76E3DD0E}"/>
              </a:ext>
            </a:extLst>
          </p:cNvPr>
          <p:cNvSpPr/>
          <p:nvPr/>
        </p:nvSpPr>
        <p:spPr>
          <a:xfrm>
            <a:off x="207069" y="509129"/>
            <a:ext cx="180000" cy="180000"/>
          </a:xfrm>
          <a:prstGeom prst="rect">
            <a:avLst/>
          </a:prstGeom>
          <a:pattFill prst="weave">
            <a:fgClr>
              <a:schemeClr val="tx1"/>
            </a:fgClr>
            <a:bgClr>
              <a:schemeClr val="bg1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17BA1BE-6202-D222-A972-96AE0D8AB092}"/>
              </a:ext>
            </a:extLst>
          </p:cNvPr>
          <p:cNvSpPr/>
          <p:nvPr/>
        </p:nvSpPr>
        <p:spPr>
          <a:xfrm>
            <a:off x="207069" y="751890"/>
            <a:ext cx="180000" cy="180000"/>
          </a:xfrm>
          <a:prstGeom prst="rect">
            <a:avLst/>
          </a:prstGeom>
          <a:pattFill prst="weave">
            <a:fgClr>
              <a:schemeClr val="tx1"/>
            </a:fgClr>
            <a:bgClr>
              <a:schemeClr val="bg1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619820A-FDCE-4D3F-1DF6-67FE7C9F8D72}"/>
              </a:ext>
            </a:extLst>
          </p:cNvPr>
          <p:cNvSpPr/>
          <p:nvPr/>
        </p:nvSpPr>
        <p:spPr>
          <a:xfrm>
            <a:off x="207069" y="994651"/>
            <a:ext cx="180000" cy="180000"/>
          </a:xfrm>
          <a:prstGeom prst="rect">
            <a:avLst/>
          </a:prstGeom>
          <a:pattFill prst="weave">
            <a:fgClr>
              <a:schemeClr val="tx1"/>
            </a:fgClr>
            <a:bgClr>
              <a:schemeClr val="bg1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3D684A-950C-335A-ED22-A7FB4E7989C3}"/>
              </a:ext>
            </a:extLst>
          </p:cNvPr>
          <p:cNvSpPr/>
          <p:nvPr/>
        </p:nvSpPr>
        <p:spPr>
          <a:xfrm>
            <a:off x="207069" y="1250103"/>
            <a:ext cx="180000" cy="180000"/>
          </a:xfrm>
          <a:prstGeom prst="rect">
            <a:avLst/>
          </a:prstGeom>
          <a:pattFill prst="weave">
            <a:fgClr>
              <a:schemeClr val="tx1"/>
            </a:fgClr>
            <a:bgClr>
              <a:schemeClr val="bg1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3A44C63-DB2C-B12A-2A6F-EA4A8998FB2D}"/>
              </a:ext>
            </a:extLst>
          </p:cNvPr>
          <p:cNvSpPr/>
          <p:nvPr/>
        </p:nvSpPr>
        <p:spPr>
          <a:xfrm>
            <a:off x="207069" y="1492864"/>
            <a:ext cx="180000" cy="180000"/>
          </a:xfrm>
          <a:prstGeom prst="rect">
            <a:avLst/>
          </a:prstGeom>
          <a:pattFill prst="weave">
            <a:fgClr>
              <a:schemeClr val="tx1"/>
            </a:fgClr>
            <a:bgClr>
              <a:schemeClr val="bg1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2D9DA28-064D-C0D2-5A4D-35A2057BAC4C}"/>
              </a:ext>
            </a:extLst>
          </p:cNvPr>
          <p:cNvSpPr/>
          <p:nvPr/>
        </p:nvSpPr>
        <p:spPr>
          <a:xfrm>
            <a:off x="207069" y="1735625"/>
            <a:ext cx="180000" cy="180000"/>
          </a:xfrm>
          <a:prstGeom prst="rect">
            <a:avLst/>
          </a:prstGeom>
          <a:pattFill prst="weave">
            <a:fgClr>
              <a:schemeClr val="tx1"/>
            </a:fgClr>
            <a:bgClr>
              <a:schemeClr val="bg1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9D4704D-235D-823B-2CBA-42CA0EE40B8D}"/>
              </a:ext>
            </a:extLst>
          </p:cNvPr>
          <p:cNvSpPr/>
          <p:nvPr/>
        </p:nvSpPr>
        <p:spPr>
          <a:xfrm>
            <a:off x="207069" y="1991077"/>
            <a:ext cx="180000" cy="180000"/>
          </a:xfrm>
          <a:prstGeom prst="rect">
            <a:avLst/>
          </a:prstGeom>
          <a:pattFill prst="weave">
            <a:fgClr>
              <a:schemeClr val="tx1"/>
            </a:fgClr>
            <a:bgClr>
              <a:schemeClr val="bg1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FBDBB64-FBBC-74E4-428E-E046B70E21F0}"/>
              </a:ext>
            </a:extLst>
          </p:cNvPr>
          <p:cNvSpPr/>
          <p:nvPr/>
        </p:nvSpPr>
        <p:spPr>
          <a:xfrm>
            <a:off x="207069" y="2233838"/>
            <a:ext cx="180000" cy="180000"/>
          </a:xfrm>
          <a:prstGeom prst="rect">
            <a:avLst/>
          </a:prstGeom>
          <a:pattFill prst="weave">
            <a:fgClr>
              <a:schemeClr val="tx1"/>
            </a:fgClr>
            <a:bgClr>
              <a:schemeClr val="bg1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6D2D400-E43C-87B2-6333-1A5F430ED45B}"/>
              </a:ext>
            </a:extLst>
          </p:cNvPr>
          <p:cNvSpPr/>
          <p:nvPr/>
        </p:nvSpPr>
        <p:spPr>
          <a:xfrm>
            <a:off x="207069" y="2476599"/>
            <a:ext cx="180000" cy="18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FA8037B-5321-CA42-3705-592AA802BF7D}"/>
              </a:ext>
            </a:extLst>
          </p:cNvPr>
          <p:cNvSpPr/>
          <p:nvPr/>
        </p:nvSpPr>
        <p:spPr>
          <a:xfrm>
            <a:off x="207069" y="2732051"/>
            <a:ext cx="180000" cy="18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6A8F940-884E-1D04-D085-CCCC3D905605}"/>
              </a:ext>
            </a:extLst>
          </p:cNvPr>
          <p:cNvSpPr/>
          <p:nvPr/>
        </p:nvSpPr>
        <p:spPr>
          <a:xfrm>
            <a:off x="207069" y="2974812"/>
            <a:ext cx="180000" cy="18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B19353ED-3DAC-ACAC-3E13-ADEAA5CBE5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560903"/>
            <a:ext cx="7772400" cy="2774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2586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6CB5C4-FA58-BA97-B897-9A91CD44DD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DDB02149-A812-2A19-8822-1BBD3E374746}"/>
              </a:ext>
            </a:extLst>
          </p:cNvPr>
          <p:cNvSpPr txBox="1"/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400" b="1" kern="1200" dirty="0">
                <a:solidFill>
                  <a:schemeClr val="tx1"/>
                </a:solidFill>
                <a:latin typeface="Arial Black" panose="020B0604020202020204" pitchFamily="34" charset="0"/>
                <a:ea typeface="+mj-ea"/>
                <a:cs typeface="Arial Black" panose="020B0604020202020204" pitchFamily="34" charset="0"/>
              </a:rPr>
              <a:t>Data Analysis with SQL</a:t>
            </a:r>
            <a:br>
              <a:rPr lang="en-US" sz="4400" b="1" kern="1200" dirty="0">
                <a:solidFill>
                  <a:schemeClr val="tx1"/>
                </a:solidFill>
                <a:latin typeface="Arial Black" panose="020B0604020202020204" pitchFamily="34" charset="0"/>
                <a:ea typeface="+mj-ea"/>
                <a:cs typeface="Arial Black" panose="020B0604020202020204" pitchFamily="34" charset="0"/>
              </a:rPr>
            </a:br>
            <a:r>
              <a:rPr lang="en-US" sz="2000" b="1" dirty="0">
                <a:solidFill>
                  <a:schemeClr val="tx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Boosters Carried Maximum Payload</a:t>
            </a:r>
          </a:p>
          <a:p>
            <a:pPr>
              <a:spcAft>
                <a:spcPts val="600"/>
              </a:spcAft>
            </a:pPr>
            <a:endParaRPr lang="en-US" sz="2000" b="1" dirty="0">
              <a:solidFill>
                <a:schemeClr val="tx1"/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  <a:p>
            <a:pPr>
              <a:spcAft>
                <a:spcPts val="600"/>
              </a:spcAft>
            </a:pPr>
            <a:endParaRPr lang="en-US" sz="2000" b="1" dirty="0">
              <a:solidFill>
                <a:schemeClr val="tx1"/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  <a:p>
            <a:pPr>
              <a:spcAft>
                <a:spcPts val="600"/>
              </a:spcAft>
            </a:pPr>
            <a:endParaRPr lang="en-US" sz="2000" b="1" dirty="0">
              <a:solidFill>
                <a:schemeClr val="tx1"/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  <a:p>
            <a:pPr>
              <a:spcAft>
                <a:spcPts val="600"/>
              </a:spcAft>
            </a:pPr>
            <a:endParaRPr lang="en-US" sz="2000" b="1" dirty="0">
              <a:solidFill>
                <a:schemeClr val="tx1"/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  <a:p>
            <a:pPr>
              <a:spcAft>
                <a:spcPts val="600"/>
              </a:spcAft>
            </a:pPr>
            <a:endParaRPr lang="en-US" sz="4400" b="1" kern="1200" dirty="0">
              <a:solidFill>
                <a:schemeClr val="tx1"/>
              </a:solidFill>
              <a:latin typeface="Arial Black" panose="020B0604020202020204" pitchFamily="34" charset="0"/>
              <a:ea typeface="+mj-ea"/>
              <a:cs typeface="Arial Black" panose="020B0604020202020204" pitchFamily="34" charset="0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96291EB-2FFC-334C-BF79-9CEABC01004D}"/>
              </a:ext>
            </a:extLst>
          </p:cNvPr>
          <p:cNvSpPr txBox="1"/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lIns="91440" tIns="45720" rIns="91440" bIns="4572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</a:t>
            </a:r>
          </a:p>
          <a:p>
            <a:pPr>
              <a:spcBef>
                <a:spcPts val="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List the names of the booster which have carried the maximum payload mass</a:t>
            </a:r>
          </a:p>
          <a:p>
            <a:pPr>
              <a:spcBef>
                <a:spcPts val="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Present your query result with a short explanation here</a:t>
            </a:r>
          </a:p>
          <a:p>
            <a:pPr>
              <a:spcBef>
                <a:spcPts val="400"/>
              </a:spcBef>
            </a:pPr>
            <a:endParaRPr lang="en-US" sz="1600" dirty="0">
              <a:solidFill>
                <a:schemeClr val="accent3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400"/>
              </a:spcBef>
            </a:pPr>
            <a:endParaRPr lang="en-US" sz="1600" dirty="0">
              <a:solidFill>
                <a:schemeClr val="accent3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400"/>
              </a:spcBef>
            </a:pPr>
            <a:endParaRPr lang="en-US" sz="16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spcBef>
                <a:spcPts val="400"/>
              </a:spcBef>
            </a:pPr>
            <a:endParaRPr lang="en-US" sz="16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 hidden="1">
            <a:extLst>
              <a:ext uri="{FF2B5EF4-FFF2-40B4-BE49-F238E27FC236}">
                <a16:creationId xmlns:a16="http://schemas.microsoft.com/office/drawing/2014/main" id="{2D512B46-1B7E-88E9-F5DF-FDA6B94E39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t>29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391952-64E2-C51D-419B-AC8160579D9E}"/>
              </a:ext>
            </a:extLst>
          </p:cNvPr>
          <p:cNvSpPr txBox="1"/>
          <p:nvPr/>
        </p:nvSpPr>
        <p:spPr>
          <a:xfrm>
            <a:off x="7758113" y="6627168"/>
            <a:ext cx="4433887" cy="230832"/>
          </a:xfrm>
          <a:prstGeom prst="rect">
            <a:avLst/>
          </a:prstGeom>
          <a:solidFill>
            <a:srgbClr val="EBEBEB"/>
          </a:solidFill>
        </p:spPr>
        <p:txBody>
          <a:bodyPr wrap="square" rtlCol="0" anchor="ctr">
            <a:spAutoFit/>
          </a:bodyPr>
          <a:lstStyle/>
          <a:p>
            <a:r>
              <a:rPr lang="en-GB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Tim Hoogenboom | IBM Data Science Capstone | May 5, 2025 |  </a:t>
            </a:r>
            <a:fld id="{8FA6E54E-265A-C64B-BB5E-3A3DF0BF0AA0}" type="slidenum">
              <a:rPr lang="en-GB" sz="900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29</a:t>
            </a:fld>
            <a:r>
              <a:rPr lang="en-GB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5729DA-B93E-6E32-BCE9-C2A1C563C7E8}"/>
              </a:ext>
            </a:extLst>
          </p:cNvPr>
          <p:cNvSpPr txBox="1"/>
          <p:nvPr/>
        </p:nvSpPr>
        <p:spPr>
          <a:xfrm>
            <a:off x="838200" y="2992437"/>
            <a:ext cx="5257800" cy="3500438"/>
          </a:xfrm>
          <a:prstGeom prst="rect">
            <a:avLst/>
          </a:prstGeom>
        </p:spPr>
        <p:txBody>
          <a:bodyPr lIns="91440" tIns="45720" rIns="91440" bIns="4572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Illustration</a:t>
            </a:r>
          </a:p>
          <a:p>
            <a:pPr algn="just"/>
            <a:endParaRPr 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BC173B2-5998-1414-6AB9-143D5592A3DE}"/>
              </a:ext>
            </a:extLst>
          </p:cNvPr>
          <p:cNvSpPr/>
          <p:nvPr/>
        </p:nvSpPr>
        <p:spPr>
          <a:xfrm>
            <a:off x="207069" y="509129"/>
            <a:ext cx="180000" cy="180000"/>
          </a:xfrm>
          <a:prstGeom prst="rect">
            <a:avLst/>
          </a:prstGeom>
          <a:pattFill prst="weave">
            <a:fgClr>
              <a:schemeClr val="tx1"/>
            </a:fgClr>
            <a:bgClr>
              <a:schemeClr val="bg1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F439BB6-0BE5-E50F-EF8C-610A36B95036}"/>
              </a:ext>
            </a:extLst>
          </p:cNvPr>
          <p:cNvSpPr/>
          <p:nvPr/>
        </p:nvSpPr>
        <p:spPr>
          <a:xfrm>
            <a:off x="207069" y="751890"/>
            <a:ext cx="180000" cy="180000"/>
          </a:xfrm>
          <a:prstGeom prst="rect">
            <a:avLst/>
          </a:prstGeom>
          <a:pattFill prst="weave">
            <a:fgClr>
              <a:schemeClr val="tx1"/>
            </a:fgClr>
            <a:bgClr>
              <a:schemeClr val="bg1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8DEBC08-4C4D-DCE2-8A42-E86A1F22C8CB}"/>
              </a:ext>
            </a:extLst>
          </p:cNvPr>
          <p:cNvSpPr/>
          <p:nvPr/>
        </p:nvSpPr>
        <p:spPr>
          <a:xfrm>
            <a:off x="207069" y="994651"/>
            <a:ext cx="180000" cy="180000"/>
          </a:xfrm>
          <a:prstGeom prst="rect">
            <a:avLst/>
          </a:prstGeom>
          <a:pattFill prst="weave">
            <a:fgClr>
              <a:schemeClr val="tx1"/>
            </a:fgClr>
            <a:bgClr>
              <a:schemeClr val="bg1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CDF38EF-E454-2D30-1C5F-6BE9A17BC954}"/>
              </a:ext>
            </a:extLst>
          </p:cNvPr>
          <p:cNvSpPr/>
          <p:nvPr/>
        </p:nvSpPr>
        <p:spPr>
          <a:xfrm>
            <a:off x="207069" y="1250103"/>
            <a:ext cx="180000" cy="180000"/>
          </a:xfrm>
          <a:prstGeom prst="rect">
            <a:avLst/>
          </a:prstGeom>
          <a:pattFill prst="weave">
            <a:fgClr>
              <a:schemeClr val="tx1"/>
            </a:fgClr>
            <a:bgClr>
              <a:schemeClr val="bg1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6C3C26B-2C8F-0BE9-2EAC-82D48B3AE376}"/>
              </a:ext>
            </a:extLst>
          </p:cNvPr>
          <p:cNvSpPr/>
          <p:nvPr/>
        </p:nvSpPr>
        <p:spPr>
          <a:xfrm>
            <a:off x="207069" y="1492864"/>
            <a:ext cx="180000" cy="180000"/>
          </a:xfrm>
          <a:prstGeom prst="rect">
            <a:avLst/>
          </a:prstGeom>
          <a:pattFill prst="weave">
            <a:fgClr>
              <a:schemeClr val="tx1"/>
            </a:fgClr>
            <a:bgClr>
              <a:schemeClr val="bg1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E214783-A083-C441-0D5B-E78F77215543}"/>
              </a:ext>
            </a:extLst>
          </p:cNvPr>
          <p:cNvSpPr/>
          <p:nvPr/>
        </p:nvSpPr>
        <p:spPr>
          <a:xfrm>
            <a:off x="207069" y="1735625"/>
            <a:ext cx="180000" cy="180000"/>
          </a:xfrm>
          <a:prstGeom prst="rect">
            <a:avLst/>
          </a:prstGeom>
          <a:pattFill prst="weave">
            <a:fgClr>
              <a:schemeClr val="tx1"/>
            </a:fgClr>
            <a:bgClr>
              <a:schemeClr val="bg1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EF7DE69-77EE-B6EC-DCEA-CDF1FE96B01F}"/>
              </a:ext>
            </a:extLst>
          </p:cNvPr>
          <p:cNvSpPr/>
          <p:nvPr/>
        </p:nvSpPr>
        <p:spPr>
          <a:xfrm>
            <a:off x="207069" y="1991077"/>
            <a:ext cx="180000" cy="180000"/>
          </a:xfrm>
          <a:prstGeom prst="rect">
            <a:avLst/>
          </a:prstGeom>
          <a:pattFill prst="weave">
            <a:fgClr>
              <a:schemeClr val="tx1"/>
            </a:fgClr>
            <a:bgClr>
              <a:schemeClr val="bg1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2240470-FC16-75FA-FFAE-A61B28676762}"/>
              </a:ext>
            </a:extLst>
          </p:cNvPr>
          <p:cNvSpPr/>
          <p:nvPr/>
        </p:nvSpPr>
        <p:spPr>
          <a:xfrm>
            <a:off x="207069" y="2233838"/>
            <a:ext cx="180000" cy="180000"/>
          </a:xfrm>
          <a:prstGeom prst="rect">
            <a:avLst/>
          </a:prstGeom>
          <a:pattFill prst="weave">
            <a:fgClr>
              <a:schemeClr val="tx1"/>
            </a:fgClr>
            <a:bgClr>
              <a:schemeClr val="bg1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96DDF8F-A8AF-296D-D519-FB5AFE4B2F77}"/>
              </a:ext>
            </a:extLst>
          </p:cNvPr>
          <p:cNvSpPr/>
          <p:nvPr/>
        </p:nvSpPr>
        <p:spPr>
          <a:xfrm>
            <a:off x="207069" y="2476599"/>
            <a:ext cx="180000" cy="180000"/>
          </a:xfrm>
          <a:prstGeom prst="rect">
            <a:avLst/>
          </a:prstGeom>
          <a:pattFill prst="weave">
            <a:fgClr>
              <a:schemeClr val="tx1"/>
            </a:fgClr>
            <a:bgClr>
              <a:schemeClr val="bg1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73A1190-7F69-5603-3163-215C7D62A7FC}"/>
              </a:ext>
            </a:extLst>
          </p:cNvPr>
          <p:cNvSpPr/>
          <p:nvPr/>
        </p:nvSpPr>
        <p:spPr>
          <a:xfrm>
            <a:off x="207069" y="2732051"/>
            <a:ext cx="180000" cy="18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368E299-CE09-7B4A-88DC-CD366DD8B3D6}"/>
              </a:ext>
            </a:extLst>
          </p:cNvPr>
          <p:cNvSpPr/>
          <p:nvPr/>
        </p:nvSpPr>
        <p:spPr>
          <a:xfrm>
            <a:off x="207069" y="2974812"/>
            <a:ext cx="180000" cy="18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6CE7C0B-782E-C0C9-A0BE-E654414DF3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489487"/>
            <a:ext cx="7772400" cy="2342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4675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/>
          <p:cNvSpPr txBox="1"/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400" b="1" kern="1200" dirty="0">
                <a:solidFill>
                  <a:schemeClr val="tx1"/>
                </a:solidFill>
                <a:latin typeface="Arial Black" panose="020B0604020202020204" pitchFamily="34" charset="0"/>
                <a:ea typeface="+mj-ea"/>
                <a:cs typeface="Arial Black" panose="020B0604020202020204" pitchFamily="34" charset="0"/>
              </a:rPr>
              <a:t>Executive Summary</a:t>
            </a:r>
          </a:p>
        </p:txBody>
      </p:sp>
      <p:sp>
        <p:nvSpPr>
          <p:cNvPr id="10" name="Content Placeholder 2"/>
          <p:cNvSpPr txBox="1"/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lIns="91440" tIns="45720" rIns="91440" bIns="4572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Summary of methodologies</a:t>
            </a:r>
          </a:p>
          <a:p>
            <a:pPr>
              <a:spcBef>
                <a:spcPts val="400"/>
              </a:spcBef>
            </a:pPr>
            <a:r>
              <a:rPr lang="en-US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Collection 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via SpaceX API and web scraping of Wiki</a:t>
            </a:r>
          </a:p>
          <a:p>
            <a:pPr>
              <a:spcBef>
                <a:spcPts val="400"/>
              </a:spcBef>
            </a:pPr>
            <a:r>
              <a:rPr lang="en-US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Wrangling 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add label launch success or launch failure</a:t>
            </a:r>
          </a:p>
          <a:p>
            <a:pPr>
              <a:spcBef>
                <a:spcPts val="400"/>
              </a:spcBef>
            </a:pPr>
            <a:r>
              <a:rPr lang="en-US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Analysis 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query dataset and better understand content</a:t>
            </a:r>
            <a:endParaRPr lang="en-US" sz="16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400"/>
              </a:spcBef>
            </a:pPr>
            <a:r>
              <a:rPr lang="en-US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Exploration 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graphically visualize relation between variables launch site, payload mass, orbit type, years, and success rate, and spatially visualize relation between launch site, success, and proximity to objects</a:t>
            </a:r>
          </a:p>
          <a:p>
            <a:pPr>
              <a:spcBef>
                <a:spcPts val="400"/>
              </a:spcBef>
            </a:pPr>
            <a:r>
              <a:rPr lang="en-US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dashboarding 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visualize relation between launch site, payload mass, and success rate</a:t>
            </a:r>
          </a:p>
          <a:p>
            <a:pPr>
              <a:spcBef>
                <a:spcPts val="400"/>
              </a:spcBef>
            </a:pPr>
            <a:r>
              <a:rPr lang="en-US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Predictive modelling 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via LR, SVM, decision tree, and KNN to understand scoring accuracy</a:t>
            </a:r>
            <a:endParaRPr lang="en-US" sz="16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Summary of results</a:t>
            </a:r>
          </a:p>
          <a:p>
            <a:pPr>
              <a:spcBef>
                <a:spcPts val="400"/>
              </a:spcBef>
            </a:pPr>
            <a:r>
              <a:rPr lang="en-US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Exploration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Success rate increases by each year launching independent of launching site, </a:t>
            </a:r>
          </a:p>
          <a:p>
            <a:pPr>
              <a:spcBef>
                <a:spcPts val="400"/>
              </a:spcBef>
            </a:pPr>
            <a:r>
              <a:rPr lang="en-US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Predictive Modelling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Decision Tree Model has the highest accuracy 87% accuracy (compared to 83% of the other models) of successful landing of the first stage rocket booster.</a:t>
            </a:r>
          </a:p>
          <a:p>
            <a:pPr>
              <a:spcBef>
                <a:spcPts val="400"/>
              </a:spcBef>
            </a:pP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Herewith competitor Space Y can make more informed bids.</a:t>
            </a:r>
          </a:p>
        </p:txBody>
      </p:sp>
      <p:sp>
        <p:nvSpPr>
          <p:cNvPr id="4" name="Slide Number Placeholder 3" hidden="1"/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t>3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9E22A0-1179-75DD-19F7-36E75B9F1A56}"/>
              </a:ext>
            </a:extLst>
          </p:cNvPr>
          <p:cNvSpPr txBox="1"/>
          <p:nvPr/>
        </p:nvSpPr>
        <p:spPr>
          <a:xfrm>
            <a:off x="7758113" y="6627168"/>
            <a:ext cx="4433887" cy="230832"/>
          </a:xfrm>
          <a:prstGeom prst="rect">
            <a:avLst/>
          </a:prstGeom>
          <a:solidFill>
            <a:srgbClr val="EBEBEB"/>
          </a:solidFill>
        </p:spPr>
        <p:txBody>
          <a:bodyPr wrap="square" rtlCol="0" anchor="ctr">
            <a:spAutoFit/>
          </a:bodyPr>
          <a:lstStyle/>
          <a:p>
            <a:r>
              <a:rPr lang="en-GB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Tim Hoogenboom | IBM Data Science Capstone | May 5, 2025 |  </a:t>
            </a:r>
            <a:fld id="{8FA6E54E-265A-C64B-BB5E-3A3DF0BF0AA0}" type="slidenum">
              <a:rPr lang="en-GB" sz="900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fld>
            <a:r>
              <a:rPr lang="en-GB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CF7034-4B09-FB60-F6E0-0554CF9DF0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5E11B09A-6488-287C-DF1F-F7A1723FCB67}"/>
              </a:ext>
            </a:extLst>
          </p:cNvPr>
          <p:cNvSpPr txBox="1"/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400" b="1" kern="1200" dirty="0">
                <a:solidFill>
                  <a:schemeClr val="tx1"/>
                </a:solidFill>
                <a:latin typeface="Arial Black" panose="020B0604020202020204" pitchFamily="34" charset="0"/>
                <a:ea typeface="+mj-ea"/>
                <a:cs typeface="Arial Black" panose="020B0604020202020204" pitchFamily="34" charset="0"/>
              </a:rPr>
              <a:t>Data Analysis with SQL</a:t>
            </a:r>
            <a:br>
              <a:rPr lang="en-US" sz="4400" b="1" kern="1200" dirty="0">
                <a:solidFill>
                  <a:schemeClr val="tx1"/>
                </a:solidFill>
                <a:latin typeface="Arial Black" panose="020B0604020202020204" pitchFamily="34" charset="0"/>
                <a:ea typeface="+mj-ea"/>
                <a:cs typeface="Arial Black" panose="020B0604020202020204" pitchFamily="34" charset="0"/>
              </a:rPr>
            </a:br>
            <a:r>
              <a:rPr lang="en-US" sz="2000" b="1" dirty="0">
                <a:solidFill>
                  <a:schemeClr val="tx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2017 Launch Records</a:t>
            </a:r>
          </a:p>
          <a:p>
            <a:pPr>
              <a:spcAft>
                <a:spcPts val="600"/>
              </a:spcAft>
            </a:pPr>
            <a:endParaRPr lang="en-US" sz="2000" b="1" dirty="0">
              <a:solidFill>
                <a:schemeClr val="tx1"/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  <a:p>
            <a:pPr>
              <a:spcAft>
                <a:spcPts val="600"/>
              </a:spcAft>
            </a:pPr>
            <a:endParaRPr lang="en-US" sz="2000" b="1" dirty="0">
              <a:solidFill>
                <a:schemeClr val="tx1"/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  <a:p>
            <a:pPr>
              <a:spcAft>
                <a:spcPts val="600"/>
              </a:spcAft>
            </a:pPr>
            <a:endParaRPr lang="en-US" sz="2000" b="1" dirty="0">
              <a:solidFill>
                <a:schemeClr val="tx1"/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  <a:p>
            <a:pPr>
              <a:spcAft>
                <a:spcPts val="600"/>
              </a:spcAft>
            </a:pPr>
            <a:endParaRPr lang="en-US" sz="2000" b="1" dirty="0">
              <a:solidFill>
                <a:schemeClr val="tx1"/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  <a:p>
            <a:pPr>
              <a:spcAft>
                <a:spcPts val="600"/>
              </a:spcAft>
            </a:pPr>
            <a:endParaRPr lang="en-US" sz="2000" b="1" dirty="0">
              <a:solidFill>
                <a:schemeClr val="tx1"/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  <a:p>
            <a:pPr>
              <a:spcAft>
                <a:spcPts val="600"/>
              </a:spcAft>
            </a:pPr>
            <a:endParaRPr lang="en-US" sz="4400" b="1" kern="1200" dirty="0">
              <a:solidFill>
                <a:schemeClr val="tx1"/>
              </a:solidFill>
              <a:latin typeface="Arial Black" panose="020B0604020202020204" pitchFamily="34" charset="0"/>
              <a:ea typeface="+mj-ea"/>
              <a:cs typeface="Arial Black" panose="020B0604020202020204" pitchFamily="34" charset="0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BBDB2403-CA79-6DCA-833B-4C6BF71A12B6}"/>
              </a:ext>
            </a:extLst>
          </p:cNvPr>
          <p:cNvSpPr txBox="1"/>
          <p:nvPr/>
        </p:nvSpPr>
        <p:spPr>
          <a:xfrm>
            <a:off x="838200" y="1825625"/>
            <a:ext cx="3481388" cy="4351338"/>
          </a:xfrm>
          <a:prstGeom prst="rect">
            <a:avLst/>
          </a:prstGeom>
        </p:spPr>
        <p:txBody>
          <a:bodyPr lIns="91440" tIns="45720" rIns="91440" bIns="4572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</a:t>
            </a:r>
          </a:p>
          <a:p>
            <a:pPr>
              <a:spcBef>
                <a:spcPts val="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List the records which will display the month names, </a:t>
            </a:r>
            <a:r>
              <a:rPr lang="en-US" sz="1600" dirty="0" err="1">
                <a:solidFill>
                  <a:schemeClr val="accent3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succesful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accent3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landing_outcomes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 ground pad ,booster versions, </a:t>
            </a:r>
            <a:r>
              <a:rPr lang="en-US" sz="1600" dirty="0" err="1">
                <a:solidFill>
                  <a:schemeClr val="accent3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launch_site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for the months in year 2017</a:t>
            </a:r>
          </a:p>
          <a:p>
            <a:pPr>
              <a:spcBef>
                <a:spcPts val="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Present your query result with a short explanation here</a:t>
            </a:r>
          </a:p>
          <a:p>
            <a:pPr>
              <a:spcBef>
                <a:spcPts val="400"/>
              </a:spcBef>
            </a:pPr>
            <a:endParaRPr lang="en-US" sz="1600" dirty="0">
              <a:solidFill>
                <a:schemeClr val="accent3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400"/>
              </a:spcBef>
            </a:pPr>
            <a:endParaRPr lang="en-US" sz="1600" dirty="0">
              <a:solidFill>
                <a:schemeClr val="accent3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400"/>
              </a:spcBef>
            </a:pPr>
            <a:endParaRPr lang="en-US" sz="16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spcBef>
                <a:spcPts val="400"/>
              </a:spcBef>
            </a:pPr>
            <a:endParaRPr lang="en-US" sz="16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 hidden="1">
            <a:extLst>
              <a:ext uri="{FF2B5EF4-FFF2-40B4-BE49-F238E27FC236}">
                <a16:creationId xmlns:a16="http://schemas.microsoft.com/office/drawing/2014/main" id="{5FA7206E-D842-4855-1921-224FF0189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t>30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D84034-638C-F7A4-A133-E108154E82EB}"/>
              </a:ext>
            </a:extLst>
          </p:cNvPr>
          <p:cNvSpPr txBox="1"/>
          <p:nvPr/>
        </p:nvSpPr>
        <p:spPr>
          <a:xfrm>
            <a:off x="7758113" y="6627168"/>
            <a:ext cx="4433887" cy="230832"/>
          </a:xfrm>
          <a:prstGeom prst="rect">
            <a:avLst/>
          </a:prstGeom>
          <a:solidFill>
            <a:srgbClr val="EBEBEB"/>
          </a:solidFill>
        </p:spPr>
        <p:txBody>
          <a:bodyPr wrap="square" rtlCol="0" anchor="ctr">
            <a:spAutoFit/>
          </a:bodyPr>
          <a:lstStyle/>
          <a:p>
            <a:r>
              <a:rPr lang="en-GB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Tim Hoogenboom | IBM Data Science Capstone | May 5, 2025 |  </a:t>
            </a:r>
            <a:fld id="{8FA6E54E-265A-C64B-BB5E-3A3DF0BF0AA0}" type="slidenum">
              <a:rPr lang="en-GB" sz="900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30</a:t>
            </a:fld>
            <a:r>
              <a:rPr lang="en-GB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AF7BD1-164E-500F-E2CE-E517652468DB}"/>
              </a:ext>
            </a:extLst>
          </p:cNvPr>
          <p:cNvSpPr txBox="1"/>
          <p:nvPr/>
        </p:nvSpPr>
        <p:spPr>
          <a:xfrm>
            <a:off x="838200" y="4065223"/>
            <a:ext cx="5257800" cy="2427651"/>
          </a:xfrm>
          <a:prstGeom prst="rect">
            <a:avLst/>
          </a:prstGeom>
        </p:spPr>
        <p:txBody>
          <a:bodyPr lIns="91440" tIns="45720" rIns="91440" bIns="4572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Illustration</a:t>
            </a:r>
          </a:p>
          <a:p>
            <a:pPr algn="just"/>
            <a:endParaRPr 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357B421-96EF-9BCF-B15A-383A27DC4893}"/>
              </a:ext>
            </a:extLst>
          </p:cNvPr>
          <p:cNvSpPr/>
          <p:nvPr/>
        </p:nvSpPr>
        <p:spPr>
          <a:xfrm>
            <a:off x="207069" y="509129"/>
            <a:ext cx="180000" cy="180000"/>
          </a:xfrm>
          <a:prstGeom prst="rect">
            <a:avLst/>
          </a:prstGeom>
          <a:pattFill prst="weave">
            <a:fgClr>
              <a:schemeClr val="tx1"/>
            </a:fgClr>
            <a:bgClr>
              <a:schemeClr val="bg1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677A001-8032-70B7-4E54-5FC221B65BFD}"/>
              </a:ext>
            </a:extLst>
          </p:cNvPr>
          <p:cNvSpPr/>
          <p:nvPr/>
        </p:nvSpPr>
        <p:spPr>
          <a:xfrm>
            <a:off x="207069" y="751890"/>
            <a:ext cx="180000" cy="180000"/>
          </a:xfrm>
          <a:prstGeom prst="rect">
            <a:avLst/>
          </a:prstGeom>
          <a:pattFill prst="weave">
            <a:fgClr>
              <a:schemeClr val="tx1"/>
            </a:fgClr>
            <a:bgClr>
              <a:schemeClr val="bg1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8DE64B7-893D-8C3C-EAD4-078AD3C251AC}"/>
              </a:ext>
            </a:extLst>
          </p:cNvPr>
          <p:cNvSpPr/>
          <p:nvPr/>
        </p:nvSpPr>
        <p:spPr>
          <a:xfrm>
            <a:off x="207069" y="994651"/>
            <a:ext cx="180000" cy="180000"/>
          </a:xfrm>
          <a:prstGeom prst="rect">
            <a:avLst/>
          </a:prstGeom>
          <a:pattFill prst="weave">
            <a:fgClr>
              <a:schemeClr val="tx1"/>
            </a:fgClr>
            <a:bgClr>
              <a:schemeClr val="bg1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681F905-4F02-F174-A6C8-F16BAE4768D6}"/>
              </a:ext>
            </a:extLst>
          </p:cNvPr>
          <p:cNvSpPr/>
          <p:nvPr/>
        </p:nvSpPr>
        <p:spPr>
          <a:xfrm>
            <a:off x="207069" y="1250103"/>
            <a:ext cx="180000" cy="180000"/>
          </a:xfrm>
          <a:prstGeom prst="rect">
            <a:avLst/>
          </a:prstGeom>
          <a:pattFill prst="weave">
            <a:fgClr>
              <a:schemeClr val="tx1"/>
            </a:fgClr>
            <a:bgClr>
              <a:schemeClr val="bg1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C2E601A-8FAE-1BEE-BE95-0066A32548FA}"/>
              </a:ext>
            </a:extLst>
          </p:cNvPr>
          <p:cNvSpPr/>
          <p:nvPr/>
        </p:nvSpPr>
        <p:spPr>
          <a:xfrm>
            <a:off x="207069" y="1492864"/>
            <a:ext cx="180000" cy="180000"/>
          </a:xfrm>
          <a:prstGeom prst="rect">
            <a:avLst/>
          </a:prstGeom>
          <a:pattFill prst="weave">
            <a:fgClr>
              <a:schemeClr val="tx1"/>
            </a:fgClr>
            <a:bgClr>
              <a:schemeClr val="bg1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2C78F50-FBFE-77C1-2F28-14F36A5E547D}"/>
              </a:ext>
            </a:extLst>
          </p:cNvPr>
          <p:cNvSpPr/>
          <p:nvPr/>
        </p:nvSpPr>
        <p:spPr>
          <a:xfrm>
            <a:off x="207069" y="1735625"/>
            <a:ext cx="180000" cy="180000"/>
          </a:xfrm>
          <a:prstGeom prst="rect">
            <a:avLst/>
          </a:prstGeom>
          <a:pattFill prst="weave">
            <a:fgClr>
              <a:schemeClr val="tx1"/>
            </a:fgClr>
            <a:bgClr>
              <a:schemeClr val="bg1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6B71A90-C0EE-CD68-1383-DF4834F22DF7}"/>
              </a:ext>
            </a:extLst>
          </p:cNvPr>
          <p:cNvSpPr/>
          <p:nvPr/>
        </p:nvSpPr>
        <p:spPr>
          <a:xfrm>
            <a:off x="207069" y="1991077"/>
            <a:ext cx="180000" cy="180000"/>
          </a:xfrm>
          <a:prstGeom prst="rect">
            <a:avLst/>
          </a:prstGeom>
          <a:pattFill prst="weave">
            <a:fgClr>
              <a:schemeClr val="tx1"/>
            </a:fgClr>
            <a:bgClr>
              <a:schemeClr val="bg1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58172E1-1E4E-D1FE-793C-A8A39390EFA4}"/>
              </a:ext>
            </a:extLst>
          </p:cNvPr>
          <p:cNvSpPr/>
          <p:nvPr/>
        </p:nvSpPr>
        <p:spPr>
          <a:xfrm>
            <a:off x="207069" y="2233838"/>
            <a:ext cx="180000" cy="180000"/>
          </a:xfrm>
          <a:prstGeom prst="rect">
            <a:avLst/>
          </a:prstGeom>
          <a:pattFill prst="weave">
            <a:fgClr>
              <a:schemeClr val="tx1"/>
            </a:fgClr>
            <a:bgClr>
              <a:schemeClr val="bg1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3B93E38-5E22-1A90-1E63-CEFAABF6D63A}"/>
              </a:ext>
            </a:extLst>
          </p:cNvPr>
          <p:cNvSpPr/>
          <p:nvPr/>
        </p:nvSpPr>
        <p:spPr>
          <a:xfrm>
            <a:off x="207069" y="2476599"/>
            <a:ext cx="180000" cy="180000"/>
          </a:xfrm>
          <a:prstGeom prst="rect">
            <a:avLst/>
          </a:prstGeom>
          <a:pattFill prst="weave">
            <a:fgClr>
              <a:schemeClr val="tx1"/>
            </a:fgClr>
            <a:bgClr>
              <a:schemeClr val="bg1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D9D1682-EA7A-50B3-235C-20A3A458844C}"/>
              </a:ext>
            </a:extLst>
          </p:cNvPr>
          <p:cNvSpPr/>
          <p:nvPr/>
        </p:nvSpPr>
        <p:spPr>
          <a:xfrm>
            <a:off x="207069" y="2732051"/>
            <a:ext cx="180000" cy="180000"/>
          </a:xfrm>
          <a:prstGeom prst="rect">
            <a:avLst/>
          </a:prstGeom>
          <a:pattFill prst="weave">
            <a:fgClr>
              <a:schemeClr val="tx1"/>
            </a:fgClr>
            <a:bgClr>
              <a:schemeClr val="bg1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E84B327-2D41-E229-A307-FB5DE8B25CA9}"/>
              </a:ext>
            </a:extLst>
          </p:cNvPr>
          <p:cNvSpPr/>
          <p:nvPr/>
        </p:nvSpPr>
        <p:spPr>
          <a:xfrm>
            <a:off x="207069" y="2974812"/>
            <a:ext cx="180000" cy="18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48C4543-035C-35DE-5EA0-F5C49392CA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3888" y="1078788"/>
            <a:ext cx="6805612" cy="5548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0412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421608-38F1-8642-BA60-4C9BDC377C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F76AFF47-60F9-3820-F9FD-EFB4278C1099}"/>
              </a:ext>
            </a:extLst>
          </p:cNvPr>
          <p:cNvSpPr txBox="1"/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400" b="1" kern="1200" dirty="0">
                <a:solidFill>
                  <a:schemeClr val="tx1"/>
                </a:solidFill>
                <a:latin typeface="Arial Black" panose="020B0604020202020204" pitchFamily="34" charset="0"/>
                <a:ea typeface="+mj-ea"/>
                <a:cs typeface="Arial Black" panose="020B0604020202020204" pitchFamily="34" charset="0"/>
              </a:rPr>
              <a:t>Data Analysis with SQL</a:t>
            </a:r>
            <a:br>
              <a:rPr lang="en-US" sz="4400" b="1" kern="1200" dirty="0">
                <a:solidFill>
                  <a:schemeClr val="tx1"/>
                </a:solidFill>
                <a:latin typeface="Arial Black" panose="020B0604020202020204" pitchFamily="34" charset="0"/>
                <a:ea typeface="+mj-ea"/>
                <a:cs typeface="Arial Black" panose="020B0604020202020204" pitchFamily="34" charset="0"/>
              </a:rPr>
            </a:br>
            <a:r>
              <a:rPr lang="en-US" sz="2000" b="1" dirty="0">
                <a:solidFill>
                  <a:schemeClr val="tx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Rank Landing Outcomes Between 2010-06-04 and 2017-03-20</a:t>
            </a:r>
          </a:p>
          <a:p>
            <a:pPr>
              <a:spcAft>
                <a:spcPts val="600"/>
              </a:spcAft>
            </a:pPr>
            <a:endParaRPr lang="en-US" sz="2000" b="1" dirty="0">
              <a:solidFill>
                <a:schemeClr val="tx1"/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  <a:p>
            <a:pPr>
              <a:spcAft>
                <a:spcPts val="600"/>
              </a:spcAft>
            </a:pPr>
            <a:endParaRPr lang="en-US" sz="2000" b="1" dirty="0">
              <a:solidFill>
                <a:schemeClr val="tx1"/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  <a:p>
            <a:pPr>
              <a:spcAft>
                <a:spcPts val="600"/>
              </a:spcAft>
            </a:pPr>
            <a:endParaRPr lang="en-US" sz="2000" b="1" dirty="0">
              <a:solidFill>
                <a:schemeClr val="tx1"/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  <a:p>
            <a:pPr>
              <a:spcAft>
                <a:spcPts val="600"/>
              </a:spcAft>
            </a:pPr>
            <a:endParaRPr lang="en-US" sz="2000" b="1" dirty="0">
              <a:solidFill>
                <a:schemeClr val="tx1"/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  <a:p>
            <a:pPr>
              <a:spcAft>
                <a:spcPts val="600"/>
              </a:spcAft>
            </a:pPr>
            <a:endParaRPr lang="en-US" sz="2000" b="1" dirty="0">
              <a:solidFill>
                <a:schemeClr val="tx1"/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  <a:p>
            <a:pPr>
              <a:spcAft>
                <a:spcPts val="600"/>
              </a:spcAft>
            </a:pPr>
            <a:endParaRPr lang="en-US" sz="2000" b="1" dirty="0">
              <a:solidFill>
                <a:schemeClr val="tx1"/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  <a:p>
            <a:pPr>
              <a:spcAft>
                <a:spcPts val="600"/>
              </a:spcAft>
            </a:pPr>
            <a:endParaRPr lang="en-US" sz="4400" b="1" kern="1200" dirty="0">
              <a:solidFill>
                <a:schemeClr val="tx1"/>
              </a:solidFill>
              <a:latin typeface="Arial Black" panose="020B0604020202020204" pitchFamily="34" charset="0"/>
              <a:ea typeface="+mj-ea"/>
              <a:cs typeface="Arial Black" panose="020B0604020202020204" pitchFamily="34" charset="0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7F1BBFC-93B2-0907-D3BB-F271440A66A5}"/>
              </a:ext>
            </a:extLst>
          </p:cNvPr>
          <p:cNvSpPr txBox="1"/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lIns="91440" tIns="45720" rIns="91440" bIns="4572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</a:t>
            </a:r>
          </a:p>
          <a:p>
            <a:pPr>
              <a:spcBef>
                <a:spcPts val="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Rank the count of landing outcomes, such as Failure (drone ship) or Success (ground pad), between the date 2010-06-04 and 2017-03-20, in descending order</a:t>
            </a:r>
          </a:p>
          <a:p>
            <a:pPr>
              <a:spcBef>
                <a:spcPts val="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Present your query result </a:t>
            </a:r>
            <a:br>
              <a:rPr lang="en-US" sz="1600" dirty="0">
                <a:solidFill>
                  <a:schemeClr val="accent3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 a short explanation </a:t>
            </a:r>
            <a:br>
              <a:rPr lang="en-US" sz="1600" dirty="0">
                <a:solidFill>
                  <a:schemeClr val="accent3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here</a:t>
            </a:r>
          </a:p>
          <a:p>
            <a:pPr>
              <a:spcBef>
                <a:spcPts val="400"/>
              </a:spcBef>
            </a:pPr>
            <a:endParaRPr lang="en-US" sz="1600" dirty="0">
              <a:solidFill>
                <a:schemeClr val="accent3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400"/>
              </a:spcBef>
            </a:pPr>
            <a:endParaRPr lang="en-US" sz="1600" dirty="0">
              <a:solidFill>
                <a:schemeClr val="accent3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400"/>
              </a:spcBef>
            </a:pPr>
            <a:endParaRPr lang="en-US" sz="16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spcBef>
                <a:spcPts val="400"/>
              </a:spcBef>
            </a:pPr>
            <a:endParaRPr lang="en-US" sz="16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 hidden="1">
            <a:extLst>
              <a:ext uri="{FF2B5EF4-FFF2-40B4-BE49-F238E27FC236}">
                <a16:creationId xmlns:a16="http://schemas.microsoft.com/office/drawing/2014/main" id="{DE35106B-D054-4CF4-F413-B0E3FDB34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62F93D-B4B6-2EAC-6555-B2BA0EF8B886}"/>
              </a:ext>
            </a:extLst>
          </p:cNvPr>
          <p:cNvSpPr txBox="1"/>
          <p:nvPr/>
        </p:nvSpPr>
        <p:spPr>
          <a:xfrm>
            <a:off x="7758113" y="6627168"/>
            <a:ext cx="4433887" cy="230832"/>
          </a:xfrm>
          <a:prstGeom prst="rect">
            <a:avLst/>
          </a:prstGeom>
          <a:solidFill>
            <a:srgbClr val="EBEBEB"/>
          </a:solidFill>
        </p:spPr>
        <p:txBody>
          <a:bodyPr wrap="square" rtlCol="0" anchor="ctr">
            <a:spAutoFit/>
          </a:bodyPr>
          <a:lstStyle/>
          <a:p>
            <a:r>
              <a:rPr lang="en-GB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Tim Hoogenboom | IBM Data Science Capstone | May 5, 2025 |  </a:t>
            </a:r>
            <a:fld id="{8FA6E54E-265A-C64B-BB5E-3A3DF0BF0AA0}" type="slidenum">
              <a:rPr lang="en-GB" sz="900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31</a:t>
            </a:fld>
            <a:r>
              <a:rPr lang="en-GB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651E5D-BE5B-BAAA-7B5E-2D77DF015B63}"/>
              </a:ext>
            </a:extLst>
          </p:cNvPr>
          <p:cNvSpPr txBox="1"/>
          <p:nvPr/>
        </p:nvSpPr>
        <p:spPr>
          <a:xfrm>
            <a:off x="838200" y="3679633"/>
            <a:ext cx="5257800" cy="2813241"/>
          </a:xfrm>
          <a:prstGeom prst="rect">
            <a:avLst/>
          </a:prstGeom>
        </p:spPr>
        <p:txBody>
          <a:bodyPr lIns="91440" tIns="45720" rIns="91440" bIns="4572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Illustration</a:t>
            </a:r>
          </a:p>
          <a:p>
            <a:pPr algn="just"/>
            <a:endParaRPr 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1C2111A-75B6-7A75-7726-27ED3D726379}"/>
              </a:ext>
            </a:extLst>
          </p:cNvPr>
          <p:cNvSpPr/>
          <p:nvPr/>
        </p:nvSpPr>
        <p:spPr>
          <a:xfrm>
            <a:off x="207069" y="509129"/>
            <a:ext cx="180000" cy="180000"/>
          </a:xfrm>
          <a:prstGeom prst="rect">
            <a:avLst/>
          </a:prstGeom>
          <a:pattFill prst="weave">
            <a:fgClr>
              <a:schemeClr val="tx1"/>
            </a:fgClr>
            <a:bgClr>
              <a:schemeClr val="bg1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68D78AC-23E9-01EE-D1A0-8099EC6660A0}"/>
              </a:ext>
            </a:extLst>
          </p:cNvPr>
          <p:cNvSpPr/>
          <p:nvPr/>
        </p:nvSpPr>
        <p:spPr>
          <a:xfrm>
            <a:off x="207069" y="751890"/>
            <a:ext cx="180000" cy="180000"/>
          </a:xfrm>
          <a:prstGeom prst="rect">
            <a:avLst/>
          </a:prstGeom>
          <a:pattFill prst="weave">
            <a:fgClr>
              <a:schemeClr val="tx1"/>
            </a:fgClr>
            <a:bgClr>
              <a:schemeClr val="bg1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6D139D1-2D29-F268-FC5D-68A35DA99149}"/>
              </a:ext>
            </a:extLst>
          </p:cNvPr>
          <p:cNvSpPr/>
          <p:nvPr/>
        </p:nvSpPr>
        <p:spPr>
          <a:xfrm>
            <a:off x="207069" y="994651"/>
            <a:ext cx="180000" cy="180000"/>
          </a:xfrm>
          <a:prstGeom prst="rect">
            <a:avLst/>
          </a:prstGeom>
          <a:pattFill prst="weave">
            <a:fgClr>
              <a:schemeClr val="tx1"/>
            </a:fgClr>
            <a:bgClr>
              <a:schemeClr val="bg1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21189AC-A026-5790-A9BB-25976D96DA92}"/>
              </a:ext>
            </a:extLst>
          </p:cNvPr>
          <p:cNvSpPr/>
          <p:nvPr/>
        </p:nvSpPr>
        <p:spPr>
          <a:xfrm>
            <a:off x="207069" y="1250103"/>
            <a:ext cx="180000" cy="180000"/>
          </a:xfrm>
          <a:prstGeom prst="rect">
            <a:avLst/>
          </a:prstGeom>
          <a:pattFill prst="weave">
            <a:fgClr>
              <a:schemeClr val="tx1"/>
            </a:fgClr>
            <a:bgClr>
              <a:schemeClr val="bg1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E441C0E-A2E2-8C12-9BAE-2590DB481A77}"/>
              </a:ext>
            </a:extLst>
          </p:cNvPr>
          <p:cNvSpPr/>
          <p:nvPr/>
        </p:nvSpPr>
        <p:spPr>
          <a:xfrm>
            <a:off x="207069" y="1492864"/>
            <a:ext cx="180000" cy="180000"/>
          </a:xfrm>
          <a:prstGeom prst="rect">
            <a:avLst/>
          </a:prstGeom>
          <a:pattFill prst="weave">
            <a:fgClr>
              <a:schemeClr val="tx1"/>
            </a:fgClr>
            <a:bgClr>
              <a:schemeClr val="bg1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F120732-C5E7-59DA-C3EE-5EC57E44C1DD}"/>
              </a:ext>
            </a:extLst>
          </p:cNvPr>
          <p:cNvSpPr/>
          <p:nvPr/>
        </p:nvSpPr>
        <p:spPr>
          <a:xfrm>
            <a:off x="207069" y="1735625"/>
            <a:ext cx="180000" cy="180000"/>
          </a:xfrm>
          <a:prstGeom prst="rect">
            <a:avLst/>
          </a:prstGeom>
          <a:pattFill prst="weave">
            <a:fgClr>
              <a:schemeClr val="tx1"/>
            </a:fgClr>
            <a:bgClr>
              <a:schemeClr val="bg1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75EA3F2-FF3D-9EEC-2749-8F8DF1E4417F}"/>
              </a:ext>
            </a:extLst>
          </p:cNvPr>
          <p:cNvSpPr/>
          <p:nvPr/>
        </p:nvSpPr>
        <p:spPr>
          <a:xfrm>
            <a:off x="207069" y="1991077"/>
            <a:ext cx="180000" cy="180000"/>
          </a:xfrm>
          <a:prstGeom prst="rect">
            <a:avLst/>
          </a:prstGeom>
          <a:pattFill prst="weave">
            <a:fgClr>
              <a:schemeClr val="tx1"/>
            </a:fgClr>
            <a:bgClr>
              <a:schemeClr val="bg1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310725A-156E-8630-6E00-D2A1E85D608A}"/>
              </a:ext>
            </a:extLst>
          </p:cNvPr>
          <p:cNvSpPr/>
          <p:nvPr/>
        </p:nvSpPr>
        <p:spPr>
          <a:xfrm>
            <a:off x="207069" y="2233838"/>
            <a:ext cx="180000" cy="180000"/>
          </a:xfrm>
          <a:prstGeom prst="rect">
            <a:avLst/>
          </a:prstGeom>
          <a:pattFill prst="weave">
            <a:fgClr>
              <a:schemeClr val="tx1"/>
            </a:fgClr>
            <a:bgClr>
              <a:schemeClr val="bg1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06EE96D-43F3-B1F1-E579-A92C5139DE83}"/>
              </a:ext>
            </a:extLst>
          </p:cNvPr>
          <p:cNvSpPr/>
          <p:nvPr/>
        </p:nvSpPr>
        <p:spPr>
          <a:xfrm>
            <a:off x="207069" y="2476599"/>
            <a:ext cx="180000" cy="180000"/>
          </a:xfrm>
          <a:prstGeom prst="rect">
            <a:avLst/>
          </a:prstGeom>
          <a:pattFill prst="weave">
            <a:fgClr>
              <a:schemeClr val="tx1"/>
            </a:fgClr>
            <a:bgClr>
              <a:schemeClr val="bg1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2CC4209-EC28-6C5D-0B4B-80D9FF875F1B}"/>
              </a:ext>
            </a:extLst>
          </p:cNvPr>
          <p:cNvSpPr/>
          <p:nvPr/>
        </p:nvSpPr>
        <p:spPr>
          <a:xfrm>
            <a:off x="207069" y="2732051"/>
            <a:ext cx="180000" cy="180000"/>
          </a:xfrm>
          <a:prstGeom prst="rect">
            <a:avLst/>
          </a:prstGeom>
          <a:pattFill prst="weave">
            <a:fgClr>
              <a:schemeClr val="tx1"/>
            </a:fgClr>
            <a:bgClr>
              <a:schemeClr val="bg1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B0450CE-4FCB-48AC-AF91-7C7E9430DCE4}"/>
              </a:ext>
            </a:extLst>
          </p:cNvPr>
          <p:cNvSpPr/>
          <p:nvPr/>
        </p:nvSpPr>
        <p:spPr>
          <a:xfrm>
            <a:off x="207069" y="2974812"/>
            <a:ext cx="180000" cy="180000"/>
          </a:xfrm>
          <a:prstGeom prst="rect">
            <a:avLst/>
          </a:prstGeom>
          <a:pattFill prst="weave">
            <a:fgClr>
              <a:schemeClr val="tx1"/>
            </a:fgClr>
            <a:bgClr>
              <a:schemeClr val="bg1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A1AA969-0CF0-509A-E89A-6CF23BB0A9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1312" y="2732051"/>
            <a:ext cx="7604753" cy="3895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4778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0B3B2F-52BF-3956-36C5-86B6B03654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11A55EC8-46AF-38C7-7C27-DA37EFD0DC20}"/>
              </a:ext>
            </a:extLst>
          </p:cNvPr>
          <p:cNvSpPr txBox="1"/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400" b="1" kern="1200" dirty="0">
                <a:solidFill>
                  <a:schemeClr val="tx1"/>
                </a:solidFill>
                <a:latin typeface="Arial Black" panose="020B0604020202020204" pitchFamily="34" charset="0"/>
                <a:ea typeface="+mj-ea"/>
                <a:cs typeface="Arial Black" panose="020B0604020202020204" pitchFamily="34" charset="0"/>
              </a:rPr>
              <a:t>Dashboarding with </a:t>
            </a:r>
            <a:r>
              <a:rPr lang="en-US" sz="4400" b="1" kern="1200" dirty="0" err="1">
                <a:solidFill>
                  <a:schemeClr val="tx1"/>
                </a:solidFill>
                <a:latin typeface="Arial Black" panose="020B0604020202020204" pitchFamily="34" charset="0"/>
                <a:ea typeface="+mj-ea"/>
                <a:cs typeface="Arial Black" panose="020B0604020202020204" pitchFamily="34" charset="0"/>
              </a:rPr>
              <a:t>Ploty</a:t>
            </a:r>
            <a:r>
              <a:rPr lang="en-US" sz="4400" b="1" kern="1200" dirty="0">
                <a:solidFill>
                  <a:schemeClr val="tx1"/>
                </a:solidFill>
                <a:latin typeface="Arial Black" panose="020B0604020202020204" pitchFamily="34" charset="0"/>
                <a:ea typeface="+mj-ea"/>
                <a:cs typeface="Arial Black" panose="020B0604020202020204" pitchFamily="34" charset="0"/>
              </a:rPr>
              <a:t> Dash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BBDFB4CC-6A94-6227-95BD-862CCBC403DE}"/>
              </a:ext>
            </a:extLst>
          </p:cNvPr>
          <p:cNvSpPr txBox="1"/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lIns="91440" tIns="45720" rIns="91440" bIns="4572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</a:t>
            </a:r>
          </a:p>
          <a:p>
            <a:pPr marL="300037" indent="-285750">
              <a:spcBef>
                <a:spcPts val="400"/>
              </a:spcBef>
            </a:pPr>
            <a:r>
              <a:rPr lang="en-US" sz="1600" i="1" kern="12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Data dashboarding </a:t>
            </a:r>
            <a:r>
              <a:rPr lang="en-US" sz="1600" kern="12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to visualize relation between launch site, payload mass, and success rate via IBM dataset (</a:t>
            </a:r>
            <a:r>
              <a:rPr lang="en-US" sz="1600" kern="12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  <a:hlinkClick r:id="rId3"/>
              </a:rPr>
              <a:t>data7</a:t>
            </a:r>
            <a:r>
              <a:rPr lang="en-US" sz="1600" kern="12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, </a:t>
            </a:r>
            <a:r>
              <a:rPr lang="en-US" sz="1600" kern="12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  <a:hlinkClick r:id="rId4"/>
              </a:rPr>
              <a:t>python</a:t>
            </a:r>
            <a:r>
              <a:rPr lang="en-US" sz="1600" kern="12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, </a:t>
            </a:r>
            <a:r>
              <a:rPr lang="en-US" sz="1600" kern="12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  <a:hlinkClick r:id="rId5"/>
              </a:rPr>
              <a:t>Github</a:t>
            </a:r>
            <a:r>
              <a:rPr lang="en-US" sz="1600" kern="12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)</a:t>
            </a:r>
            <a:endParaRPr lang="en-NL" sz="1100" dirty="0">
              <a:effectLst/>
            </a:endParaRPr>
          </a:p>
        </p:txBody>
      </p:sp>
      <p:sp>
        <p:nvSpPr>
          <p:cNvPr id="4" name="Slide Number Placeholder 3" hidden="1">
            <a:extLst>
              <a:ext uri="{FF2B5EF4-FFF2-40B4-BE49-F238E27FC236}">
                <a16:creationId xmlns:a16="http://schemas.microsoft.com/office/drawing/2014/main" id="{E395D5F1-DCCD-E413-8446-A0FCB4062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460DB8-8364-A500-95A5-F290936DA309}"/>
              </a:ext>
            </a:extLst>
          </p:cNvPr>
          <p:cNvSpPr txBox="1"/>
          <p:nvPr/>
        </p:nvSpPr>
        <p:spPr>
          <a:xfrm>
            <a:off x="7758113" y="6627168"/>
            <a:ext cx="4433887" cy="230832"/>
          </a:xfrm>
          <a:prstGeom prst="rect">
            <a:avLst/>
          </a:prstGeom>
          <a:solidFill>
            <a:srgbClr val="EBEBEB"/>
          </a:solidFill>
        </p:spPr>
        <p:txBody>
          <a:bodyPr wrap="square" rtlCol="0" anchor="ctr">
            <a:spAutoFit/>
          </a:bodyPr>
          <a:lstStyle/>
          <a:p>
            <a:r>
              <a:rPr lang="en-GB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Tim Hoogenboom | IBM Data Science Capstone | May 5, 2025 |  </a:t>
            </a:r>
            <a:fld id="{8FA6E54E-265A-C64B-BB5E-3A3DF0BF0AA0}" type="slidenum">
              <a:rPr lang="en-GB" sz="900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32</a:t>
            </a:fld>
            <a:r>
              <a:rPr lang="en-GB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2A2A3D-D6CD-FDA5-6509-C426EF63D9A2}"/>
              </a:ext>
            </a:extLst>
          </p:cNvPr>
          <p:cNvSpPr txBox="1"/>
          <p:nvPr/>
        </p:nvSpPr>
        <p:spPr>
          <a:xfrm>
            <a:off x="838200" y="2992437"/>
            <a:ext cx="5257800" cy="3500438"/>
          </a:xfrm>
          <a:prstGeom prst="rect">
            <a:avLst/>
          </a:prstGeom>
        </p:spPr>
        <p:txBody>
          <a:bodyPr lIns="91440" tIns="45720" rIns="91440" bIns="4572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</a:t>
            </a:r>
          </a:p>
          <a:p>
            <a:pPr algn="just"/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 a Launch Site Drop-down Input Component</a:t>
            </a:r>
          </a:p>
          <a:p>
            <a:pPr algn="just"/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 a callback function to render success-pie-chart based on selected site dropdown</a:t>
            </a:r>
          </a:p>
          <a:p>
            <a:pPr algn="just"/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 a Range Slider to Select Payload</a:t>
            </a:r>
          </a:p>
          <a:p>
            <a:pPr algn="just"/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 a callback function to render the success-payload-scatter-chart scatter plot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791BA0A-051E-3FF3-8781-C4FB0892DCBA}"/>
              </a:ext>
            </a:extLst>
          </p:cNvPr>
          <p:cNvSpPr/>
          <p:nvPr/>
        </p:nvSpPr>
        <p:spPr>
          <a:xfrm>
            <a:off x="207069" y="509129"/>
            <a:ext cx="180000" cy="180000"/>
          </a:xfrm>
          <a:prstGeom prst="rect">
            <a:avLst/>
          </a:prstGeom>
          <a:pattFill prst="sphere">
            <a:fgClr>
              <a:schemeClr val="tx1"/>
            </a:fgClr>
            <a:bgClr>
              <a:schemeClr val="bg1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3405193-DBA9-4340-F760-CDFD59663538}"/>
              </a:ext>
            </a:extLst>
          </p:cNvPr>
          <p:cNvSpPr/>
          <p:nvPr/>
        </p:nvSpPr>
        <p:spPr>
          <a:xfrm>
            <a:off x="207069" y="751890"/>
            <a:ext cx="180000" cy="18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768EA39-2DCC-FAFE-23E3-1EF4C03B384F}"/>
              </a:ext>
            </a:extLst>
          </p:cNvPr>
          <p:cNvSpPr/>
          <p:nvPr/>
        </p:nvSpPr>
        <p:spPr>
          <a:xfrm>
            <a:off x="207069" y="994651"/>
            <a:ext cx="180000" cy="18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4885153-A3E8-D792-E296-20D82B8EC8E5}"/>
              </a:ext>
            </a:extLst>
          </p:cNvPr>
          <p:cNvSpPr/>
          <p:nvPr/>
        </p:nvSpPr>
        <p:spPr>
          <a:xfrm>
            <a:off x="207069" y="1250103"/>
            <a:ext cx="180000" cy="18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44099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27ADFD-8799-20C0-BB6C-24141A0B57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69DB9C16-4632-0C8D-B4DD-9730D582A746}"/>
              </a:ext>
            </a:extLst>
          </p:cNvPr>
          <p:cNvSpPr txBox="1"/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400" b="1" kern="1200" dirty="0">
                <a:solidFill>
                  <a:schemeClr val="tx1"/>
                </a:solidFill>
                <a:latin typeface="Arial Black" panose="020B0604020202020204" pitchFamily="34" charset="0"/>
                <a:ea typeface="+mj-ea"/>
                <a:cs typeface="Arial Black" panose="020B0604020202020204" pitchFamily="34" charset="0"/>
              </a:rPr>
              <a:t>Dashboarding with </a:t>
            </a:r>
            <a:r>
              <a:rPr lang="en-US" sz="4400" b="1" kern="1200" dirty="0" err="1">
                <a:solidFill>
                  <a:schemeClr val="tx1"/>
                </a:solidFill>
                <a:latin typeface="Arial Black" panose="020B0604020202020204" pitchFamily="34" charset="0"/>
                <a:ea typeface="+mj-ea"/>
                <a:cs typeface="Arial Black" panose="020B0604020202020204" pitchFamily="34" charset="0"/>
              </a:rPr>
              <a:t>Ploty</a:t>
            </a:r>
            <a:r>
              <a:rPr lang="en-US" sz="4400" b="1" kern="1200" dirty="0">
                <a:solidFill>
                  <a:schemeClr val="tx1"/>
                </a:solidFill>
                <a:latin typeface="Arial Black" panose="020B0604020202020204" pitchFamily="34" charset="0"/>
                <a:ea typeface="+mj-ea"/>
                <a:cs typeface="Arial Black" panose="020B0604020202020204" pitchFamily="34" charset="0"/>
              </a:rPr>
              <a:t> Dash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B13B3F5-3819-02FA-FADE-B57F937CA33B}"/>
              </a:ext>
            </a:extLst>
          </p:cNvPr>
          <p:cNvSpPr txBox="1"/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lIns="91440" tIns="45720" rIns="91440" bIns="4572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</a:t>
            </a:r>
          </a:p>
          <a:p>
            <a:pPr>
              <a:spcBef>
                <a:spcPts val="400"/>
              </a:spcBef>
            </a:pP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Show the screenshot of launch success count for all sites, in a pie chart</a:t>
            </a:r>
          </a:p>
          <a:p>
            <a:pPr>
              <a:spcBef>
                <a:spcPts val="400"/>
              </a:spcBef>
            </a:pP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Explain the important elements and findings on the screenshot</a:t>
            </a:r>
          </a:p>
          <a:p>
            <a:pPr>
              <a:spcBef>
                <a:spcPts val="400"/>
              </a:spcBef>
            </a:pPr>
            <a:endParaRPr lang="en-US" sz="1600" i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 hidden="1">
            <a:extLst>
              <a:ext uri="{FF2B5EF4-FFF2-40B4-BE49-F238E27FC236}">
                <a16:creationId xmlns:a16="http://schemas.microsoft.com/office/drawing/2014/main" id="{8B5B57AA-8A07-7BA6-791F-DAAC7826C3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9367DD-BED3-4ACC-4C4C-C5D3F53EBDBC}"/>
              </a:ext>
            </a:extLst>
          </p:cNvPr>
          <p:cNvSpPr txBox="1"/>
          <p:nvPr/>
        </p:nvSpPr>
        <p:spPr>
          <a:xfrm>
            <a:off x="7758113" y="6627168"/>
            <a:ext cx="4433887" cy="230832"/>
          </a:xfrm>
          <a:prstGeom prst="rect">
            <a:avLst/>
          </a:prstGeom>
          <a:solidFill>
            <a:srgbClr val="EBEBEB"/>
          </a:solidFill>
        </p:spPr>
        <p:txBody>
          <a:bodyPr wrap="square" rtlCol="0" anchor="ctr">
            <a:spAutoFit/>
          </a:bodyPr>
          <a:lstStyle/>
          <a:p>
            <a:r>
              <a:rPr lang="en-GB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Tim Hoogenboom | IBM Data Science Capstone | May 5, 2025 |  </a:t>
            </a:r>
            <a:fld id="{8FA6E54E-265A-C64B-BB5E-3A3DF0BF0AA0}" type="slidenum">
              <a:rPr lang="en-GB" sz="900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33</a:t>
            </a:fld>
            <a:r>
              <a:rPr lang="en-GB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58A89E-EB66-C00A-A2B0-349CECEA1D53}"/>
              </a:ext>
            </a:extLst>
          </p:cNvPr>
          <p:cNvSpPr txBox="1"/>
          <p:nvPr/>
        </p:nvSpPr>
        <p:spPr>
          <a:xfrm>
            <a:off x="838200" y="2992437"/>
            <a:ext cx="5257800" cy="3500438"/>
          </a:xfrm>
          <a:prstGeom prst="rect">
            <a:avLst/>
          </a:prstGeom>
        </p:spPr>
        <p:txBody>
          <a:bodyPr lIns="91440" tIns="45720" rIns="91440" bIns="4572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Illustration</a:t>
            </a:r>
          </a:p>
          <a:p>
            <a:pPr algn="just"/>
            <a:endParaRPr 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2BE7132-0ABE-9C0A-46AE-FF7F974A84FD}"/>
              </a:ext>
            </a:extLst>
          </p:cNvPr>
          <p:cNvSpPr/>
          <p:nvPr/>
        </p:nvSpPr>
        <p:spPr>
          <a:xfrm>
            <a:off x="207069" y="509129"/>
            <a:ext cx="180000" cy="180000"/>
          </a:xfrm>
          <a:prstGeom prst="rect">
            <a:avLst/>
          </a:prstGeom>
          <a:pattFill prst="sphere">
            <a:fgClr>
              <a:schemeClr val="tx1"/>
            </a:fgClr>
            <a:bgClr>
              <a:schemeClr val="bg1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4514CE-3728-AF9B-1B66-BBE5E0CB9CAB}"/>
              </a:ext>
            </a:extLst>
          </p:cNvPr>
          <p:cNvSpPr/>
          <p:nvPr/>
        </p:nvSpPr>
        <p:spPr>
          <a:xfrm>
            <a:off x="207069" y="751890"/>
            <a:ext cx="180000" cy="180000"/>
          </a:xfrm>
          <a:prstGeom prst="rect">
            <a:avLst/>
          </a:prstGeom>
          <a:pattFill prst="sphere">
            <a:fgClr>
              <a:schemeClr val="tx1"/>
            </a:fgClr>
            <a:bgClr>
              <a:schemeClr val="bg1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2F8AD27-F0B0-0B9C-06C9-0CBDF847E479}"/>
              </a:ext>
            </a:extLst>
          </p:cNvPr>
          <p:cNvSpPr/>
          <p:nvPr/>
        </p:nvSpPr>
        <p:spPr>
          <a:xfrm>
            <a:off x="207069" y="994651"/>
            <a:ext cx="180000" cy="18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DE2E3AD-F938-8755-3862-C15EDB534E05}"/>
              </a:ext>
            </a:extLst>
          </p:cNvPr>
          <p:cNvSpPr/>
          <p:nvPr/>
        </p:nvSpPr>
        <p:spPr>
          <a:xfrm>
            <a:off x="207069" y="1250103"/>
            <a:ext cx="180000" cy="18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BC24158-A86C-0F68-B389-2DFEBAECEBE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936" r="796" b="19704"/>
          <a:stretch/>
        </p:blipFill>
        <p:spPr>
          <a:xfrm>
            <a:off x="952501" y="3465799"/>
            <a:ext cx="6951484" cy="311905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CD27AFE-01D4-081A-FA2B-0EBAC1A75D91}"/>
              </a:ext>
            </a:extLst>
          </p:cNvPr>
          <p:cNvSpPr txBox="1"/>
          <p:nvPr/>
        </p:nvSpPr>
        <p:spPr>
          <a:xfrm>
            <a:off x="7261025" y="5727125"/>
            <a:ext cx="4041975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spcBef>
                <a:spcPts val="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Launch Site KSC LC-39A has highest count for successful launches </a:t>
            </a:r>
          </a:p>
        </p:txBody>
      </p:sp>
    </p:spTree>
    <p:extLst>
      <p:ext uri="{BB962C8B-B14F-4D97-AF65-F5344CB8AC3E}">
        <p14:creationId xmlns:p14="http://schemas.microsoft.com/office/powerpoint/2010/main" val="23103439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A9D480-0A15-4743-D0F1-0CFEA4FBC4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F067DBBF-2053-2BAD-3D3F-0CF63146F5A9}"/>
              </a:ext>
            </a:extLst>
          </p:cNvPr>
          <p:cNvSpPr txBox="1"/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400" b="1" kern="1200" dirty="0">
                <a:solidFill>
                  <a:schemeClr val="tx1"/>
                </a:solidFill>
                <a:latin typeface="Arial Black" panose="020B0604020202020204" pitchFamily="34" charset="0"/>
                <a:ea typeface="+mj-ea"/>
                <a:cs typeface="Arial Black" panose="020B0604020202020204" pitchFamily="34" charset="0"/>
              </a:rPr>
              <a:t>Dashboarding with </a:t>
            </a:r>
            <a:r>
              <a:rPr lang="en-US" sz="4400" b="1" kern="1200" dirty="0" err="1">
                <a:solidFill>
                  <a:schemeClr val="tx1"/>
                </a:solidFill>
                <a:latin typeface="Arial Black" panose="020B0604020202020204" pitchFamily="34" charset="0"/>
                <a:ea typeface="+mj-ea"/>
                <a:cs typeface="Arial Black" panose="020B0604020202020204" pitchFamily="34" charset="0"/>
              </a:rPr>
              <a:t>Ploty</a:t>
            </a:r>
            <a:r>
              <a:rPr lang="en-US" sz="4400" b="1" kern="1200" dirty="0">
                <a:solidFill>
                  <a:schemeClr val="tx1"/>
                </a:solidFill>
                <a:latin typeface="Arial Black" panose="020B0604020202020204" pitchFamily="34" charset="0"/>
                <a:ea typeface="+mj-ea"/>
                <a:cs typeface="Arial Black" panose="020B0604020202020204" pitchFamily="34" charset="0"/>
              </a:rPr>
              <a:t> Dash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9DE1B12-5235-2A06-3BEA-2AA6E48E4761}"/>
              </a:ext>
            </a:extLst>
          </p:cNvPr>
          <p:cNvSpPr txBox="1"/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lIns="91440" tIns="45720" rIns="91440" bIns="4572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</a:t>
            </a:r>
          </a:p>
          <a:p>
            <a:pPr>
              <a:spcBef>
                <a:spcPts val="400"/>
              </a:spcBef>
            </a:pP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Show the screenshot of the pie chart for the launch site with highest launch success ratio</a:t>
            </a:r>
          </a:p>
          <a:p>
            <a:pPr>
              <a:spcBef>
                <a:spcPts val="400"/>
              </a:spcBef>
            </a:pP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Explain the important elements and findings on the screenshot</a:t>
            </a:r>
          </a:p>
          <a:p>
            <a:pPr>
              <a:spcBef>
                <a:spcPts val="400"/>
              </a:spcBef>
            </a:pPr>
            <a:endParaRPr lang="en-US" sz="1600" i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 hidden="1">
            <a:extLst>
              <a:ext uri="{FF2B5EF4-FFF2-40B4-BE49-F238E27FC236}">
                <a16:creationId xmlns:a16="http://schemas.microsoft.com/office/drawing/2014/main" id="{A7DBBF1A-FD88-360D-B4CD-4CE4836E4E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t>34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394B6A-3778-2BBC-B3E4-94D82AEEC644}"/>
              </a:ext>
            </a:extLst>
          </p:cNvPr>
          <p:cNvSpPr txBox="1"/>
          <p:nvPr/>
        </p:nvSpPr>
        <p:spPr>
          <a:xfrm>
            <a:off x="7758113" y="6627168"/>
            <a:ext cx="4433887" cy="230832"/>
          </a:xfrm>
          <a:prstGeom prst="rect">
            <a:avLst/>
          </a:prstGeom>
          <a:solidFill>
            <a:srgbClr val="EBEBEB"/>
          </a:solidFill>
        </p:spPr>
        <p:txBody>
          <a:bodyPr wrap="square" rtlCol="0" anchor="ctr">
            <a:spAutoFit/>
          </a:bodyPr>
          <a:lstStyle/>
          <a:p>
            <a:r>
              <a:rPr lang="en-GB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Tim Hoogenboom | IBM Data Science Capstone | May 5, 2025 |  </a:t>
            </a:r>
            <a:fld id="{8FA6E54E-265A-C64B-BB5E-3A3DF0BF0AA0}" type="slidenum">
              <a:rPr lang="en-GB" sz="900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34</a:t>
            </a:fld>
            <a:r>
              <a:rPr lang="en-GB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D59533-B34E-3E9E-719E-F5940912265E}"/>
              </a:ext>
            </a:extLst>
          </p:cNvPr>
          <p:cNvSpPr txBox="1"/>
          <p:nvPr/>
        </p:nvSpPr>
        <p:spPr>
          <a:xfrm>
            <a:off x="838200" y="2992437"/>
            <a:ext cx="5257800" cy="3500438"/>
          </a:xfrm>
          <a:prstGeom prst="rect">
            <a:avLst/>
          </a:prstGeom>
        </p:spPr>
        <p:txBody>
          <a:bodyPr lIns="91440" tIns="45720" rIns="91440" bIns="4572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Illustration</a:t>
            </a:r>
          </a:p>
          <a:p>
            <a:pPr algn="just"/>
            <a:endParaRPr 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F396DE5-7A84-AD05-F4B8-42837182381E}"/>
              </a:ext>
            </a:extLst>
          </p:cNvPr>
          <p:cNvSpPr/>
          <p:nvPr/>
        </p:nvSpPr>
        <p:spPr>
          <a:xfrm>
            <a:off x="207069" y="509129"/>
            <a:ext cx="180000" cy="180000"/>
          </a:xfrm>
          <a:prstGeom prst="rect">
            <a:avLst/>
          </a:prstGeom>
          <a:pattFill prst="sphere">
            <a:fgClr>
              <a:schemeClr val="tx1"/>
            </a:fgClr>
            <a:bgClr>
              <a:schemeClr val="bg1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9BC3DB9-C718-0878-D75A-9C835732C91F}"/>
              </a:ext>
            </a:extLst>
          </p:cNvPr>
          <p:cNvSpPr/>
          <p:nvPr/>
        </p:nvSpPr>
        <p:spPr>
          <a:xfrm>
            <a:off x="207069" y="751890"/>
            <a:ext cx="180000" cy="180000"/>
          </a:xfrm>
          <a:prstGeom prst="rect">
            <a:avLst/>
          </a:prstGeom>
          <a:pattFill prst="sphere">
            <a:fgClr>
              <a:schemeClr val="tx1"/>
            </a:fgClr>
            <a:bgClr>
              <a:schemeClr val="bg1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B985A53-9C75-A97F-12C4-D26FB1110D6D}"/>
              </a:ext>
            </a:extLst>
          </p:cNvPr>
          <p:cNvSpPr/>
          <p:nvPr/>
        </p:nvSpPr>
        <p:spPr>
          <a:xfrm>
            <a:off x="207069" y="994651"/>
            <a:ext cx="180000" cy="180000"/>
          </a:xfrm>
          <a:prstGeom prst="rect">
            <a:avLst/>
          </a:prstGeom>
          <a:pattFill prst="sphere">
            <a:fgClr>
              <a:schemeClr val="tx1"/>
            </a:fgClr>
            <a:bgClr>
              <a:schemeClr val="bg1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116B4A2-EF37-7C8C-9134-101F94653D70}"/>
              </a:ext>
            </a:extLst>
          </p:cNvPr>
          <p:cNvSpPr/>
          <p:nvPr/>
        </p:nvSpPr>
        <p:spPr>
          <a:xfrm>
            <a:off x="207069" y="1250103"/>
            <a:ext cx="180000" cy="18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565E844-2D80-64AB-4AC9-CDD21A5A89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429000"/>
            <a:ext cx="5967714" cy="329910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8DABDCA-944E-966E-2D53-5B7752B7D3CE}"/>
              </a:ext>
            </a:extLst>
          </p:cNvPr>
          <p:cNvSpPr txBox="1"/>
          <p:nvPr/>
        </p:nvSpPr>
        <p:spPr>
          <a:xfrm>
            <a:off x="7261025" y="5727125"/>
            <a:ext cx="4041975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spcBef>
                <a:spcPts val="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Launch Site KSC LC-39A has highest share [76,9%] for successful [1] launches </a:t>
            </a:r>
          </a:p>
        </p:txBody>
      </p:sp>
    </p:spTree>
    <p:extLst>
      <p:ext uri="{BB962C8B-B14F-4D97-AF65-F5344CB8AC3E}">
        <p14:creationId xmlns:p14="http://schemas.microsoft.com/office/powerpoint/2010/main" val="15807979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2D5664-FBA5-0C70-655D-FBD926F4F3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F7825772-4A1A-0179-4D2A-7EBD0B1102EA}"/>
              </a:ext>
            </a:extLst>
          </p:cNvPr>
          <p:cNvSpPr txBox="1"/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400" b="1" kern="1200" dirty="0">
                <a:solidFill>
                  <a:schemeClr val="tx1"/>
                </a:solidFill>
                <a:latin typeface="Arial Black" panose="020B0604020202020204" pitchFamily="34" charset="0"/>
                <a:ea typeface="+mj-ea"/>
                <a:cs typeface="Arial Black" panose="020B0604020202020204" pitchFamily="34" charset="0"/>
              </a:rPr>
              <a:t>Dashboarding with </a:t>
            </a:r>
            <a:r>
              <a:rPr lang="en-US" sz="4400" b="1" kern="1200" dirty="0" err="1">
                <a:solidFill>
                  <a:schemeClr val="tx1"/>
                </a:solidFill>
                <a:latin typeface="Arial Black" panose="020B0604020202020204" pitchFamily="34" charset="0"/>
                <a:ea typeface="+mj-ea"/>
                <a:cs typeface="Arial Black" panose="020B0604020202020204" pitchFamily="34" charset="0"/>
              </a:rPr>
              <a:t>Ploty</a:t>
            </a:r>
            <a:r>
              <a:rPr lang="en-US" sz="4400" b="1" kern="1200" dirty="0">
                <a:solidFill>
                  <a:schemeClr val="tx1"/>
                </a:solidFill>
                <a:latin typeface="Arial Black" panose="020B0604020202020204" pitchFamily="34" charset="0"/>
                <a:ea typeface="+mj-ea"/>
                <a:cs typeface="Arial Black" panose="020B0604020202020204" pitchFamily="34" charset="0"/>
              </a:rPr>
              <a:t> Dash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2AD6B52-6ABF-0620-9CB3-898CEAB48A96}"/>
              </a:ext>
            </a:extLst>
          </p:cNvPr>
          <p:cNvSpPr txBox="1"/>
          <p:nvPr/>
        </p:nvSpPr>
        <p:spPr>
          <a:xfrm>
            <a:off x="838199" y="1825625"/>
            <a:ext cx="11103429" cy="4351338"/>
          </a:xfrm>
          <a:prstGeom prst="rect">
            <a:avLst/>
          </a:prstGeom>
        </p:spPr>
        <p:txBody>
          <a:bodyPr lIns="91440" tIns="45720" rIns="91440" bIns="4572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</a:t>
            </a:r>
          </a:p>
          <a:p>
            <a:pPr>
              <a:spcBef>
                <a:spcPts val="400"/>
              </a:spcBef>
            </a:pP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Screenshots of Payload vs. Launch Outcome scatter plot for all sites, with different payload selected in range slider</a:t>
            </a:r>
          </a:p>
          <a:p>
            <a:pPr>
              <a:spcBef>
                <a:spcPts val="400"/>
              </a:spcBef>
            </a:pP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Explain important elements and findings on screenshot, such as which payload range or booster version have largest success rate, etc.</a:t>
            </a:r>
          </a:p>
          <a:p>
            <a:pPr>
              <a:spcBef>
                <a:spcPts val="400"/>
              </a:spcBef>
            </a:pPr>
            <a:endParaRPr lang="en-US" sz="1600" i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 hidden="1">
            <a:extLst>
              <a:ext uri="{FF2B5EF4-FFF2-40B4-BE49-F238E27FC236}">
                <a16:creationId xmlns:a16="http://schemas.microsoft.com/office/drawing/2014/main" id="{C412AB27-3DA9-7FD7-593D-4504273E4C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t>35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FF82FA-8A67-0C39-C957-CE43A2C51AE3}"/>
              </a:ext>
            </a:extLst>
          </p:cNvPr>
          <p:cNvSpPr txBox="1"/>
          <p:nvPr/>
        </p:nvSpPr>
        <p:spPr>
          <a:xfrm>
            <a:off x="7758113" y="6627168"/>
            <a:ext cx="4433887" cy="230832"/>
          </a:xfrm>
          <a:prstGeom prst="rect">
            <a:avLst/>
          </a:prstGeom>
          <a:solidFill>
            <a:srgbClr val="EBEBEB"/>
          </a:solidFill>
        </p:spPr>
        <p:txBody>
          <a:bodyPr wrap="square" rtlCol="0" anchor="ctr">
            <a:spAutoFit/>
          </a:bodyPr>
          <a:lstStyle/>
          <a:p>
            <a:r>
              <a:rPr lang="en-GB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Tim Hoogenboom | IBM Data Science Capstone | May 5, 2025 |  </a:t>
            </a:r>
            <a:fld id="{8FA6E54E-265A-C64B-BB5E-3A3DF0BF0AA0}" type="slidenum">
              <a:rPr lang="en-GB" sz="900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35</a:t>
            </a:fld>
            <a:r>
              <a:rPr lang="en-GB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283220-43F3-B38D-EB5C-8879CA3F3209}"/>
              </a:ext>
            </a:extLst>
          </p:cNvPr>
          <p:cNvSpPr txBox="1"/>
          <p:nvPr/>
        </p:nvSpPr>
        <p:spPr>
          <a:xfrm>
            <a:off x="838200" y="3069771"/>
            <a:ext cx="5257800" cy="3423103"/>
          </a:xfrm>
          <a:prstGeom prst="rect">
            <a:avLst/>
          </a:prstGeom>
        </p:spPr>
        <p:txBody>
          <a:bodyPr lIns="91440" tIns="45720" rIns="91440" bIns="4572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Illustration</a:t>
            </a:r>
          </a:p>
          <a:p>
            <a:pPr algn="just"/>
            <a:endParaRPr 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81A9840-53BF-7B6B-733C-C9900E251B1D}"/>
              </a:ext>
            </a:extLst>
          </p:cNvPr>
          <p:cNvSpPr/>
          <p:nvPr/>
        </p:nvSpPr>
        <p:spPr>
          <a:xfrm>
            <a:off x="207069" y="509129"/>
            <a:ext cx="180000" cy="180000"/>
          </a:xfrm>
          <a:prstGeom prst="rect">
            <a:avLst/>
          </a:prstGeom>
          <a:pattFill prst="sphere">
            <a:fgClr>
              <a:schemeClr val="tx1"/>
            </a:fgClr>
            <a:bgClr>
              <a:schemeClr val="bg1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40572CF-5E99-88C4-6628-E55FD17A8776}"/>
              </a:ext>
            </a:extLst>
          </p:cNvPr>
          <p:cNvSpPr/>
          <p:nvPr/>
        </p:nvSpPr>
        <p:spPr>
          <a:xfrm>
            <a:off x="207069" y="751890"/>
            <a:ext cx="180000" cy="180000"/>
          </a:xfrm>
          <a:prstGeom prst="rect">
            <a:avLst/>
          </a:prstGeom>
          <a:pattFill prst="sphere">
            <a:fgClr>
              <a:schemeClr val="tx1"/>
            </a:fgClr>
            <a:bgClr>
              <a:schemeClr val="bg1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ADA8AD4-4700-12BF-ABAA-D4E4A7BB15C5}"/>
              </a:ext>
            </a:extLst>
          </p:cNvPr>
          <p:cNvSpPr/>
          <p:nvPr/>
        </p:nvSpPr>
        <p:spPr>
          <a:xfrm>
            <a:off x="207069" y="994651"/>
            <a:ext cx="180000" cy="180000"/>
          </a:xfrm>
          <a:prstGeom prst="rect">
            <a:avLst/>
          </a:prstGeom>
          <a:pattFill prst="sphere">
            <a:fgClr>
              <a:schemeClr val="tx1"/>
            </a:fgClr>
            <a:bgClr>
              <a:schemeClr val="bg1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98F6EB4-CBAD-DD5A-4081-97F6CD358F4A}"/>
              </a:ext>
            </a:extLst>
          </p:cNvPr>
          <p:cNvSpPr/>
          <p:nvPr/>
        </p:nvSpPr>
        <p:spPr>
          <a:xfrm>
            <a:off x="207069" y="1250103"/>
            <a:ext cx="180000" cy="180000"/>
          </a:xfrm>
          <a:prstGeom prst="rect">
            <a:avLst/>
          </a:prstGeom>
          <a:pattFill prst="sphere">
            <a:fgClr>
              <a:schemeClr val="tx1"/>
            </a:fgClr>
            <a:bgClr>
              <a:schemeClr val="bg1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3441486-7EBE-DC73-E751-A628C57FE67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797"/>
          <a:stretch/>
        </p:blipFill>
        <p:spPr>
          <a:xfrm>
            <a:off x="838200" y="3570514"/>
            <a:ext cx="5346492" cy="307210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C8537CD-464F-40DA-B4F7-0902C40CCF7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751" t="1186" r="1" b="1"/>
          <a:stretch/>
        </p:blipFill>
        <p:spPr>
          <a:xfrm>
            <a:off x="6389913" y="3590848"/>
            <a:ext cx="5346492" cy="298147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1786810-7836-A92F-A698-EF21B4B132E8}"/>
              </a:ext>
            </a:extLst>
          </p:cNvPr>
          <p:cNvSpPr txBox="1"/>
          <p:nvPr/>
        </p:nvSpPr>
        <p:spPr>
          <a:xfrm>
            <a:off x="7311825" y="2951223"/>
            <a:ext cx="4041975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spcBef>
                <a:spcPts val="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Booster Version FT has most successful [1] launches</a:t>
            </a:r>
          </a:p>
        </p:txBody>
      </p:sp>
    </p:spTree>
    <p:extLst>
      <p:ext uri="{BB962C8B-B14F-4D97-AF65-F5344CB8AC3E}">
        <p14:creationId xmlns:p14="http://schemas.microsoft.com/office/powerpoint/2010/main" val="32339190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61B285-40DD-4899-F648-156FA84623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0F94F7AE-E0A1-B6BD-FDAF-862AAA9A51DB}"/>
              </a:ext>
            </a:extLst>
          </p:cNvPr>
          <p:cNvSpPr txBox="1"/>
          <p:nvPr/>
        </p:nvSpPr>
        <p:spPr>
          <a:xfrm>
            <a:off x="838199" y="365125"/>
            <a:ext cx="11077575" cy="1325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400" b="1" kern="1200" dirty="0">
                <a:solidFill>
                  <a:schemeClr val="tx1"/>
                </a:solidFill>
                <a:latin typeface="Arial Black" panose="020B0604020202020204" pitchFamily="34" charset="0"/>
                <a:ea typeface="+mj-ea"/>
                <a:cs typeface="Arial Black" panose="020B0604020202020204" pitchFamily="34" charset="0"/>
              </a:rPr>
              <a:t>Predictive Analysis (Classification)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53ABC88-F8AA-293F-81AE-98404B20CC11}"/>
              </a:ext>
            </a:extLst>
          </p:cNvPr>
          <p:cNvSpPr txBox="1"/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lIns="91440" tIns="45720" rIns="91440" bIns="4572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</a:t>
            </a:r>
          </a:p>
          <a:p>
            <a:pPr>
              <a:spcBef>
                <a:spcPts val="400"/>
              </a:spcBef>
            </a:pPr>
            <a:r>
              <a:rPr lang="en-US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Predictive modelling 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via LR, SVM, decision tree, and KNN to understand scoring accuracy via IBM dataset (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data5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Github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sz="16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 hidden="1">
            <a:extLst>
              <a:ext uri="{FF2B5EF4-FFF2-40B4-BE49-F238E27FC236}">
                <a16:creationId xmlns:a16="http://schemas.microsoft.com/office/drawing/2014/main" id="{DA74BA58-01D0-47A8-0936-1EF4610007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t>36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1A5720-3B37-28DE-B5D1-EC94C38E2D31}"/>
              </a:ext>
            </a:extLst>
          </p:cNvPr>
          <p:cNvSpPr txBox="1"/>
          <p:nvPr/>
        </p:nvSpPr>
        <p:spPr>
          <a:xfrm>
            <a:off x="7758113" y="6627168"/>
            <a:ext cx="4433887" cy="230832"/>
          </a:xfrm>
          <a:prstGeom prst="rect">
            <a:avLst/>
          </a:prstGeom>
          <a:solidFill>
            <a:srgbClr val="EBEBEB"/>
          </a:solidFill>
        </p:spPr>
        <p:txBody>
          <a:bodyPr wrap="square" rtlCol="0" anchor="ctr">
            <a:spAutoFit/>
          </a:bodyPr>
          <a:lstStyle/>
          <a:p>
            <a:r>
              <a:rPr lang="en-GB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Tim Hoogenboom | IBM Data Science Capstone | May 5, 2025 |  </a:t>
            </a:r>
            <a:fld id="{8FA6E54E-265A-C64B-BB5E-3A3DF0BF0AA0}" type="slidenum">
              <a:rPr lang="en-GB" sz="900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36</a:t>
            </a:fld>
            <a:r>
              <a:rPr lang="en-GB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4F87EB-ABF3-472E-8D54-9E95857B1091}"/>
              </a:ext>
            </a:extLst>
          </p:cNvPr>
          <p:cNvSpPr txBox="1"/>
          <p:nvPr/>
        </p:nvSpPr>
        <p:spPr>
          <a:xfrm>
            <a:off x="838200" y="2992436"/>
            <a:ext cx="5257800" cy="3634731"/>
          </a:xfrm>
          <a:prstGeom prst="rect">
            <a:avLst/>
          </a:prstGeom>
        </p:spPr>
        <p:txBody>
          <a:bodyPr lIns="91440" tIns="45720" rIns="91440" bIns="4572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</a:t>
            </a:r>
          </a:p>
          <a:p>
            <a:pPr algn="just"/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Load external data set into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dataframe</a:t>
            </a:r>
            <a:endParaRPr 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Standardized the data, split our data in training and test data (X – launch orbit details, Y – launch success or failure)</a:t>
            </a:r>
          </a:p>
          <a:p>
            <a:pPr algn="just"/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Built different Logistic Regression, SVM, Decision Tree, K-Nearest Neighbor machine learning models and tune different hyperparameters using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GridSearch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CV.</a:t>
            </a:r>
          </a:p>
          <a:p>
            <a:pPr algn="just"/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Identify most accurate classification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machline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learning model via Training Data (Decision tree)</a:t>
            </a:r>
          </a:p>
          <a:p>
            <a:pPr algn="just"/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Validate most accurate classification machine learning model on Test Data and illustrate via Confusion Matric FP/ TP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57A954B-56D6-74CA-C9C5-D79F959EDA7A}"/>
              </a:ext>
            </a:extLst>
          </p:cNvPr>
          <p:cNvSpPr/>
          <p:nvPr/>
        </p:nvSpPr>
        <p:spPr>
          <a:xfrm>
            <a:off x="207069" y="509129"/>
            <a:ext cx="180000" cy="180000"/>
          </a:xfrm>
          <a:prstGeom prst="rect">
            <a:avLst/>
          </a:prstGeom>
          <a:pattFill prst="dkUpDiag">
            <a:fgClr>
              <a:schemeClr val="tx1"/>
            </a:fgClr>
            <a:bgClr>
              <a:schemeClr val="bg1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2F83BE9-251B-F32A-28A5-5733AA2BE4F1}"/>
              </a:ext>
            </a:extLst>
          </p:cNvPr>
          <p:cNvSpPr/>
          <p:nvPr/>
        </p:nvSpPr>
        <p:spPr>
          <a:xfrm>
            <a:off x="207069" y="751890"/>
            <a:ext cx="180000" cy="18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0882BD6-EC6C-A1ED-08CA-8D8A42FFF01C}"/>
              </a:ext>
            </a:extLst>
          </p:cNvPr>
          <p:cNvSpPr/>
          <p:nvPr/>
        </p:nvSpPr>
        <p:spPr>
          <a:xfrm>
            <a:off x="207069" y="994651"/>
            <a:ext cx="180000" cy="18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832133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CD38A5-AF9E-B3E5-7F55-EDE7522DFF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88E2FEFB-7BFB-BAD7-6A1A-318D310009B9}"/>
              </a:ext>
            </a:extLst>
          </p:cNvPr>
          <p:cNvSpPr txBox="1"/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400" b="1" kern="1200" dirty="0">
                <a:solidFill>
                  <a:schemeClr val="tx1"/>
                </a:solidFill>
                <a:latin typeface="Arial Black" panose="020B0604020202020204" pitchFamily="34" charset="0"/>
                <a:ea typeface="+mj-ea"/>
                <a:cs typeface="Arial Black" panose="020B0604020202020204" pitchFamily="34" charset="0"/>
              </a:rPr>
              <a:t>Predictive Analysis</a:t>
            </a:r>
            <a:br>
              <a:rPr lang="en-US" sz="4400" b="1" kern="1200" dirty="0">
                <a:solidFill>
                  <a:schemeClr val="tx1"/>
                </a:solidFill>
                <a:latin typeface="Arial Black" panose="020B0604020202020204" pitchFamily="34" charset="0"/>
                <a:ea typeface="+mj-ea"/>
                <a:cs typeface="Arial Black" panose="020B0604020202020204" pitchFamily="34" charset="0"/>
              </a:rPr>
            </a:br>
            <a:r>
              <a:rPr lang="en-US" sz="2000" b="1" dirty="0">
                <a:solidFill>
                  <a:schemeClr val="tx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Classification Accuracy</a:t>
            </a:r>
          </a:p>
          <a:p>
            <a:pPr>
              <a:spcAft>
                <a:spcPts val="600"/>
              </a:spcAft>
            </a:pPr>
            <a:endParaRPr lang="en-US" sz="2000" b="1" dirty="0">
              <a:solidFill>
                <a:schemeClr val="tx1"/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  <a:p>
            <a:pPr>
              <a:spcAft>
                <a:spcPts val="600"/>
              </a:spcAft>
            </a:pPr>
            <a:endParaRPr lang="en-US" sz="2000" b="1" dirty="0">
              <a:solidFill>
                <a:schemeClr val="tx1"/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  <a:p>
            <a:pPr>
              <a:spcAft>
                <a:spcPts val="600"/>
              </a:spcAft>
            </a:pPr>
            <a:endParaRPr lang="en-US" sz="2000" b="1" dirty="0">
              <a:solidFill>
                <a:schemeClr val="tx1"/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  <a:p>
            <a:pPr>
              <a:spcAft>
                <a:spcPts val="600"/>
              </a:spcAft>
            </a:pPr>
            <a:endParaRPr lang="en-US" sz="2000" b="1" dirty="0">
              <a:solidFill>
                <a:schemeClr val="tx1"/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  <a:p>
            <a:pPr>
              <a:spcAft>
                <a:spcPts val="600"/>
              </a:spcAft>
            </a:pPr>
            <a:endParaRPr lang="en-US" sz="2000" b="1" dirty="0">
              <a:solidFill>
                <a:schemeClr val="tx1"/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  <a:p>
            <a:pPr>
              <a:spcAft>
                <a:spcPts val="600"/>
              </a:spcAft>
            </a:pPr>
            <a:endParaRPr lang="en-US" sz="2000" b="1" dirty="0">
              <a:solidFill>
                <a:schemeClr val="tx1"/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  <a:p>
            <a:pPr>
              <a:spcAft>
                <a:spcPts val="600"/>
              </a:spcAft>
            </a:pPr>
            <a:endParaRPr lang="en-US" sz="2000" b="1" dirty="0">
              <a:solidFill>
                <a:schemeClr val="tx1"/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  <a:p>
            <a:pPr>
              <a:spcAft>
                <a:spcPts val="600"/>
              </a:spcAft>
            </a:pPr>
            <a:endParaRPr lang="en-US" sz="2000" b="1" dirty="0">
              <a:solidFill>
                <a:schemeClr val="tx1"/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  <a:p>
            <a:pPr>
              <a:spcAft>
                <a:spcPts val="600"/>
              </a:spcAft>
            </a:pPr>
            <a:endParaRPr lang="en-US" sz="4400" b="1" kern="1200" dirty="0">
              <a:solidFill>
                <a:schemeClr val="tx1"/>
              </a:solidFill>
              <a:latin typeface="Arial Black" panose="020B0604020202020204" pitchFamily="34" charset="0"/>
              <a:ea typeface="+mj-ea"/>
              <a:cs typeface="Arial Black" panose="020B0604020202020204" pitchFamily="34" charset="0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D4D8F39-BAC1-C0DD-7514-14FEE5E0D597}"/>
              </a:ext>
            </a:extLst>
          </p:cNvPr>
          <p:cNvSpPr txBox="1"/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lIns="91440" tIns="45720" rIns="91440" bIns="4572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</a:t>
            </a:r>
          </a:p>
          <a:p>
            <a:pPr>
              <a:spcBef>
                <a:spcPts val="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Visualize the built model accuracy for all built classification models, in a bar chart</a:t>
            </a:r>
          </a:p>
          <a:p>
            <a:pPr>
              <a:spcBef>
                <a:spcPts val="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Find which model has the highest classification accuracy</a:t>
            </a:r>
          </a:p>
          <a:p>
            <a:pPr>
              <a:spcBef>
                <a:spcPts val="400"/>
              </a:spcBef>
            </a:pPr>
            <a:endParaRPr lang="en-US" sz="1600" dirty="0">
              <a:solidFill>
                <a:schemeClr val="accent3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400"/>
              </a:spcBef>
            </a:pPr>
            <a:endParaRPr lang="en-US" sz="1600" dirty="0">
              <a:solidFill>
                <a:schemeClr val="accent3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400"/>
              </a:spcBef>
            </a:pPr>
            <a:endParaRPr lang="en-US" sz="1600" dirty="0">
              <a:solidFill>
                <a:schemeClr val="accent3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400"/>
              </a:spcBef>
            </a:pPr>
            <a:endParaRPr lang="en-US" sz="16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spcBef>
                <a:spcPts val="400"/>
              </a:spcBef>
            </a:pPr>
            <a:endParaRPr lang="en-US" sz="16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 hidden="1">
            <a:extLst>
              <a:ext uri="{FF2B5EF4-FFF2-40B4-BE49-F238E27FC236}">
                <a16:creationId xmlns:a16="http://schemas.microsoft.com/office/drawing/2014/main" id="{BDF24F25-23D4-D4B2-E260-58DF70B28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t>37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5C67F0-4691-A3DC-7745-ACAF4BC01D64}"/>
              </a:ext>
            </a:extLst>
          </p:cNvPr>
          <p:cNvSpPr txBox="1"/>
          <p:nvPr/>
        </p:nvSpPr>
        <p:spPr>
          <a:xfrm>
            <a:off x="7758113" y="6627168"/>
            <a:ext cx="4433887" cy="230832"/>
          </a:xfrm>
          <a:prstGeom prst="rect">
            <a:avLst/>
          </a:prstGeom>
          <a:solidFill>
            <a:srgbClr val="EBEBEB"/>
          </a:solidFill>
        </p:spPr>
        <p:txBody>
          <a:bodyPr wrap="square" rtlCol="0" anchor="ctr">
            <a:spAutoFit/>
          </a:bodyPr>
          <a:lstStyle/>
          <a:p>
            <a:r>
              <a:rPr lang="en-GB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Tim Hoogenboom | IBM Data Science Capstone | May 5, 2025 |  </a:t>
            </a:r>
            <a:fld id="{8FA6E54E-265A-C64B-BB5E-3A3DF0BF0AA0}" type="slidenum">
              <a:rPr lang="en-GB" sz="900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37</a:t>
            </a:fld>
            <a:r>
              <a:rPr lang="en-GB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F8B0349-CF80-4740-8E99-37598A169617}"/>
              </a:ext>
            </a:extLst>
          </p:cNvPr>
          <p:cNvSpPr/>
          <p:nvPr/>
        </p:nvSpPr>
        <p:spPr>
          <a:xfrm>
            <a:off x="207069" y="509129"/>
            <a:ext cx="180000" cy="180000"/>
          </a:xfrm>
          <a:prstGeom prst="rect">
            <a:avLst/>
          </a:prstGeom>
          <a:pattFill prst="dkUpDiag">
            <a:fgClr>
              <a:schemeClr val="tx1"/>
            </a:fgClr>
            <a:bgClr>
              <a:schemeClr val="bg1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73AAEB0-3CB5-09CC-09B3-B66ECB26D9B6}"/>
              </a:ext>
            </a:extLst>
          </p:cNvPr>
          <p:cNvSpPr/>
          <p:nvPr/>
        </p:nvSpPr>
        <p:spPr>
          <a:xfrm>
            <a:off x="207069" y="751890"/>
            <a:ext cx="180000" cy="180000"/>
          </a:xfrm>
          <a:prstGeom prst="rect">
            <a:avLst/>
          </a:prstGeom>
          <a:pattFill prst="dkUpDiag">
            <a:fgClr>
              <a:schemeClr val="tx1"/>
            </a:fgClr>
            <a:bgClr>
              <a:schemeClr val="bg1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A505BF7-64CF-E9D8-45B8-9CFB87455419}"/>
              </a:ext>
            </a:extLst>
          </p:cNvPr>
          <p:cNvSpPr/>
          <p:nvPr/>
        </p:nvSpPr>
        <p:spPr>
          <a:xfrm>
            <a:off x="207069" y="994651"/>
            <a:ext cx="180000" cy="18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23B18D37-DABC-EE81-3CFE-92F6B97014EA}"/>
              </a:ext>
            </a:extLst>
          </p:cNvPr>
          <p:cNvSpPr txBox="1"/>
          <p:nvPr/>
        </p:nvSpPr>
        <p:spPr>
          <a:xfrm>
            <a:off x="838200" y="2912051"/>
            <a:ext cx="5257800" cy="3580823"/>
          </a:xfrm>
          <a:prstGeom prst="rect">
            <a:avLst/>
          </a:prstGeom>
        </p:spPr>
        <p:txBody>
          <a:bodyPr lIns="91440" tIns="45720" rIns="91440" bIns="4572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Illustration</a:t>
            </a:r>
          </a:p>
          <a:p>
            <a:pPr algn="just"/>
            <a:endParaRPr 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43ED24C9-5549-2061-0B02-D66ABC53A70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341" b="14762"/>
          <a:stretch/>
        </p:blipFill>
        <p:spPr>
          <a:xfrm>
            <a:off x="838200" y="3471705"/>
            <a:ext cx="4604133" cy="267196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34961B8-2642-9E79-1833-750BEC2A3F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2783" y="3429000"/>
            <a:ext cx="6799289" cy="1048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0555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31C4C5-4E0C-EA8A-263F-D55565E4D0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21C0031D-F860-8D8A-1C67-4DF745FB0D90}"/>
              </a:ext>
            </a:extLst>
          </p:cNvPr>
          <p:cNvSpPr txBox="1"/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400" b="1" kern="1200" dirty="0">
                <a:solidFill>
                  <a:schemeClr val="tx1"/>
                </a:solidFill>
                <a:latin typeface="Arial Black" panose="020B0604020202020204" pitchFamily="34" charset="0"/>
                <a:ea typeface="+mj-ea"/>
                <a:cs typeface="Arial Black" panose="020B0604020202020204" pitchFamily="34" charset="0"/>
              </a:rPr>
              <a:t>Predictive Analysis</a:t>
            </a:r>
            <a:br>
              <a:rPr lang="en-US" sz="4400" b="1" kern="1200" dirty="0">
                <a:solidFill>
                  <a:schemeClr val="tx1"/>
                </a:solidFill>
                <a:latin typeface="Arial Black" panose="020B0604020202020204" pitchFamily="34" charset="0"/>
                <a:ea typeface="+mj-ea"/>
                <a:cs typeface="Arial Black" panose="020B0604020202020204" pitchFamily="34" charset="0"/>
              </a:rPr>
            </a:br>
            <a:r>
              <a:rPr lang="en-US" sz="2000" b="1" dirty="0">
                <a:solidFill>
                  <a:schemeClr val="tx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Confusion Matrix</a:t>
            </a:r>
          </a:p>
          <a:p>
            <a:pPr>
              <a:spcAft>
                <a:spcPts val="600"/>
              </a:spcAft>
            </a:pPr>
            <a:endParaRPr lang="en-US" sz="2000" b="1" dirty="0">
              <a:solidFill>
                <a:schemeClr val="tx1"/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  <a:p>
            <a:pPr>
              <a:spcAft>
                <a:spcPts val="600"/>
              </a:spcAft>
            </a:pPr>
            <a:endParaRPr lang="en-US" sz="2000" b="1" dirty="0">
              <a:solidFill>
                <a:schemeClr val="tx1"/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  <a:p>
            <a:pPr>
              <a:spcAft>
                <a:spcPts val="600"/>
              </a:spcAft>
            </a:pPr>
            <a:endParaRPr lang="en-US" sz="2000" b="1" dirty="0">
              <a:solidFill>
                <a:schemeClr val="tx1"/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  <a:p>
            <a:pPr>
              <a:spcAft>
                <a:spcPts val="600"/>
              </a:spcAft>
            </a:pPr>
            <a:endParaRPr lang="en-US" sz="2000" b="1" dirty="0">
              <a:solidFill>
                <a:schemeClr val="tx1"/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  <a:p>
            <a:pPr>
              <a:spcAft>
                <a:spcPts val="600"/>
              </a:spcAft>
            </a:pPr>
            <a:endParaRPr lang="en-US" sz="2000" b="1" dirty="0">
              <a:solidFill>
                <a:schemeClr val="tx1"/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  <a:p>
            <a:pPr>
              <a:spcAft>
                <a:spcPts val="600"/>
              </a:spcAft>
            </a:pPr>
            <a:endParaRPr lang="en-US" sz="2000" b="1" dirty="0">
              <a:solidFill>
                <a:schemeClr val="tx1"/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  <a:p>
            <a:pPr>
              <a:spcAft>
                <a:spcPts val="600"/>
              </a:spcAft>
            </a:pPr>
            <a:endParaRPr lang="en-US" sz="2000" b="1" dirty="0">
              <a:solidFill>
                <a:schemeClr val="tx1"/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  <a:p>
            <a:pPr>
              <a:spcAft>
                <a:spcPts val="600"/>
              </a:spcAft>
            </a:pPr>
            <a:endParaRPr lang="en-US" sz="2000" b="1" dirty="0">
              <a:solidFill>
                <a:schemeClr val="tx1"/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  <a:p>
            <a:pPr>
              <a:spcAft>
                <a:spcPts val="600"/>
              </a:spcAft>
            </a:pPr>
            <a:endParaRPr lang="en-US" sz="4400" b="1" kern="1200" dirty="0">
              <a:solidFill>
                <a:schemeClr val="tx1"/>
              </a:solidFill>
              <a:latin typeface="Arial Black" panose="020B0604020202020204" pitchFamily="34" charset="0"/>
              <a:ea typeface="+mj-ea"/>
              <a:cs typeface="Arial Black" panose="020B0604020202020204" pitchFamily="34" charset="0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9558592-19E1-6A24-6E93-74A8977F8A75}"/>
              </a:ext>
            </a:extLst>
          </p:cNvPr>
          <p:cNvSpPr txBox="1"/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lIns="91440" tIns="45720" rIns="91440" bIns="4572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</a:t>
            </a:r>
          </a:p>
          <a:p>
            <a:pPr>
              <a:spcBef>
                <a:spcPts val="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Show the confusion matrix of the best performing model with an explanation </a:t>
            </a:r>
          </a:p>
          <a:p>
            <a:pPr marL="0" indent="0">
              <a:spcBef>
                <a:spcPts val="400"/>
              </a:spcBef>
              <a:buNone/>
            </a:pPr>
            <a:endParaRPr lang="en-US" sz="1600" dirty="0">
              <a:solidFill>
                <a:schemeClr val="accent3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400"/>
              </a:spcBef>
            </a:pPr>
            <a:endParaRPr lang="en-US" sz="1600" dirty="0">
              <a:solidFill>
                <a:schemeClr val="accent3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400"/>
              </a:spcBef>
            </a:pPr>
            <a:endParaRPr lang="en-US" sz="1600" dirty="0">
              <a:solidFill>
                <a:schemeClr val="accent3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400"/>
              </a:spcBef>
            </a:pPr>
            <a:endParaRPr lang="en-US" sz="16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spcBef>
                <a:spcPts val="400"/>
              </a:spcBef>
            </a:pPr>
            <a:endParaRPr lang="en-US" sz="16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 hidden="1">
            <a:extLst>
              <a:ext uri="{FF2B5EF4-FFF2-40B4-BE49-F238E27FC236}">
                <a16:creationId xmlns:a16="http://schemas.microsoft.com/office/drawing/2014/main" id="{4B7BA240-F28C-AA57-5F0E-4E641E79B4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t>38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61B752-C1E4-06C9-4AC8-0AE47D64BE88}"/>
              </a:ext>
            </a:extLst>
          </p:cNvPr>
          <p:cNvSpPr txBox="1"/>
          <p:nvPr/>
        </p:nvSpPr>
        <p:spPr>
          <a:xfrm>
            <a:off x="7758113" y="6627168"/>
            <a:ext cx="4433887" cy="230832"/>
          </a:xfrm>
          <a:prstGeom prst="rect">
            <a:avLst/>
          </a:prstGeom>
          <a:solidFill>
            <a:srgbClr val="EBEBEB"/>
          </a:solidFill>
        </p:spPr>
        <p:txBody>
          <a:bodyPr wrap="square" rtlCol="0" anchor="ctr">
            <a:spAutoFit/>
          </a:bodyPr>
          <a:lstStyle/>
          <a:p>
            <a:r>
              <a:rPr lang="en-GB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Tim Hoogenboom | IBM Data Science Capstone | May 5, 2025 |  </a:t>
            </a:r>
            <a:fld id="{8FA6E54E-265A-C64B-BB5E-3A3DF0BF0AA0}" type="slidenum">
              <a:rPr lang="en-GB" sz="900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38</a:t>
            </a:fld>
            <a:r>
              <a:rPr lang="en-GB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7CDFA48-013B-1283-60AF-D0F13CA18C4D}"/>
              </a:ext>
            </a:extLst>
          </p:cNvPr>
          <p:cNvSpPr/>
          <p:nvPr/>
        </p:nvSpPr>
        <p:spPr>
          <a:xfrm>
            <a:off x="207069" y="509129"/>
            <a:ext cx="180000" cy="180000"/>
          </a:xfrm>
          <a:prstGeom prst="rect">
            <a:avLst/>
          </a:prstGeom>
          <a:pattFill prst="dkUpDiag">
            <a:fgClr>
              <a:schemeClr val="tx1"/>
            </a:fgClr>
            <a:bgClr>
              <a:schemeClr val="bg1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A96A5BC-BFD5-ABFD-D3A5-CA17BCFF3F00}"/>
              </a:ext>
            </a:extLst>
          </p:cNvPr>
          <p:cNvSpPr/>
          <p:nvPr/>
        </p:nvSpPr>
        <p:spPr>
          <a:xfrm>
            <a:off x="207069" y="751890"/>
            <a:ext cx="180000" cy="180000"/>
          </a:xfrm>
          <a:prstGeom prst="rect">
            <a:avLst/>
          </a:prstGeom>
          <a:pattFill prst="dkUpDiag">
            <a:fgClr>
              <a:schemeClr val="tx1"/>
            </a:fgClr>
            <a:bgClr>
              <a:schemeClr val="bg1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296732F-C791-A11E-39EB-AB7E9E62813C}"/>
              </a:ext>
            </a:extLst>
          </p:cNvPr>
          <p:cNvSpPr/>
          <p:nvPr/>
        </p:nvSpPr>
        <p:spPr>
          <a:xfrm>
            <a:off x="207069" y="994651"/>
            <a:ext cx="180000" cy="180000"/>
          </a:xfrm>
          <a:prstGeom prst="rect">
            <a:avLst/>
          </a:prstGeom>
          <a:pattFill prst="dkUpDiag">
            <a:fgClr>
              <a:schemeClr val="tx1"/>
            </a:fgClr>
            <a:bgClr>
              <a:schemeClr val="bg1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74092FCD-C168-2A04-27B5-B6D9DE6C3DED}"/>
              </a:ext>
            </a:extLst>
          </p:cNvPr>
          <p:cNvSpPr txBox="1"/>
          <p:nvPr/>
        </p:nvSpPr>
        <p:spPr>
          <a:xfrm>
            <a:off x="838200" y="2912051"/>
            <a:ext cx="5257800" cy="3580823"/>
          </a:xfrm>
          <a:prstGeom prst="rect">
            <a:avLst/>
          </a:prstGeom>
        </p:spPr>
        <p:txBody>
          <a:bodyPr lIns="91440" tIns="45720" rIns="91440" bIns="4572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Illustration</a:t>
            </a:r>
          </a:p>
          <a:p>
            <a:pPr algn="just"/>
            <a:endParaRPr 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88E52C3-4450-51E1-9DC5-2D90FB9BF2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422650"/>
            <a:ext cx="3598889" cy="3089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40F3EAB6-894C-F88D-FB6C-3B305692CC91}"/>
              </a:ext>
            </a:extLst>
          </p:cNvPr>
          <p:cNvSpPr txBox="1"/>
          <p:nvPr/>
        </p:nvSpPr>
        <p:spPr>
          <a:xfrm>
            <a:off x="5141626" y="3429000"/>
            <a:ext cx="460198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accent3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confusion matrix for the decision tree classifier shows that the classifier can distinguish between the different classes. </a:t>
            </a:r>
          </a:p>
          <a:p>
            <a:endParaRPr lang="en-GB" sz="1600" dirty="0">
              <a:solidFill>
                <a:schemeClr val="accent3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1600" dirty="0">
                <a:solidFill>
                  <a:schemeClr val="accent3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Major problem is false positives </a:t>
            </a:r>
            <a:r>
              <a:rPr lang="en-GB" sz="1600" dirty="0">
                <a:solidFill>
                  <a:schemeClr val="accent3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</a:t>
            </a:r>
            <a:r>
              <a:rPr lang="en-GB" sz="1600" dirty="0">
                <a:solidFill>
                  <a:schemeClr val="accent3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GB" sz="1600" dirty="0">
                <a:solidFill>
                  <a:schemeClr val="accent3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Incorrectly predicting successful landing, whereas the actual landing was </a:t>
            </a:r>
            <a:r>
              <a:rPr lang="en-GB" sz="1600" dirty="0" err="1">
                <a:solidFill>
                  <a:schemeClr val="accent3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unsuccesfull</a:t>
            </a:r>
            <a:endParaRPr lang="en-GB" sz="1600" dirty="0">
              <a:solidFill>
                <a:schemeClr val="accent3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C15989F-CEC8-DE91-2191-A035F2C5913B}"/>
              </a:ext>
            </a:extLst>
          </p:cNvPr>
          <p:cNvCxnSpPr/>
          <p:nvPr/>
        </p:nvCxnSpPr>
        <p:spPr>
          <a:xfrm flipH="1" flipV="1">
            <a:off x="3467100" y="4336941"/>
            <a:ext cx="1674526" cy="365521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11364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08DACA-46C8-4B7C-CF3C-3DCF298736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77C04895-029A-F834-55C9-FD06B8FECFB4}"/>
              </a:ext>
            </a:extLst>
          </p:cNvPr>
          <p:cNvSpPr txBox="1"/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400" b="1" kern="1200" dirty="0">
                <a:solidFill>
                  <a:schemeClr val="tx1"/>
                </a:solidFill>
                <a:latin typeface="Arial Black" panose="020B0604020202020204" pitchFamily="34" charset="0"/>
                <a:ea typeface="+mj-ea"/>
                <a:cs typeface="Arial Black" panose="020B0604020202020204" pitchFamily="34" charset="0"/>
              </a:rPr>
              <a:t>Capstone Assignment</a:t>
            </a:r>
            <a:br>
              <a:rPr lang="en-US" sz="4400" b="1" kern="1200" dirty="0">
                <a:solidFill>
                  <a:schemeClr val="tx1"/>
                </a:solidFill>
                <a:latin typeface="Arial Black" panose="020B0604020202020204" pitchFamily="34" charset="0"/>
                <a:ea typeface="+mj-ea"/>
                <a:cs typeface="Arial Black" panose="020B0604020202020204" pitchFamily="34" charset="0"/>
              </a:rPr>
            </a:br>
            <a:r>
              <a:rPr lang="en-US" sz="2000" b="1" kern="1200" dirty="0">
                <a:solidFill>
                  <a:schemeClr val="tx1"/>
                </a:solidFill>
                <a:latin typeface="Arial Black" panose="020B0604020202020204" pitchFamily="34" charset="0"/>
                <a:ea typeface="+mj-ea"/>
                <a:cs typeface="Arial Black" panose="020B0604020202020204" pitchFamily="34" charset="0"/>
              </a:rPr>
              <a:t>Co</a:t>
            </a:r>
            <a:r>
              <a:rPr lang="en-US" sz="2000" b="1" dirty="0">
                <a:solidFill>
                  <a:schemeClr val="tx1"/>
                </a:solidFill>
                <a:latin typeface="Arial Black" panose="020B0604020202020204" pitchFamily="34" charset="0"/>
                <a:ea typeface="+mj-ea"/>
                <a:cs typeface="Arial Black" panose="020B0604020202020204" pitchFamily="34" charset="0"/>
              </a:rPr>
              <a:t>nclusions</a:t>
            </a:r>
            <a:endParaRPr lang="en-US" sz="2000" b="1" dirty="0">
              <a:solidFill>
                <a:schemeClr val="tx1"/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  <a:p>
            <a:pPr>
              <a:spcAft>
                <a:spcPts val="600"/>
              </a:spcAft>
            </a:pPr>
            <a:endParaRPr lang="en-US" sz="2000" b="1" dirty="0">
              <a:solidFill>
                <a:schemeClr val="tx1"/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  <a:p>
            <a:pPr>
              <a:spcAft>
                <a:spcPts val="600"/>
              </a:spcAft>
            </a:pPr>
            <a:endParaRPr lang="en-US" sz="2000" b="1" dirty="0">
              <a:solidFill>
                <a:schemeClr val="tx1"/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  <a:p>
            <a:pPr>
              <a:spcAft>
                <a:spcPts val="600"/>
              </a:spcAft>
            </a:pPr>
            <a:endParaRPr lang="en-US" sz="2000" b="1" dirty="0">
              <a:solidFill>
                <a:schemeClr val="tx1"/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  <a:p>
            <a:pPr>
              <a:spcAft>
                <a:spcPts val="600"/>
              </a:spcAft>
            </a:pPr>
            <a:endParaRPr lang="en-US" sz="2000" b="1" dirty="0">
              <a:solidFill>
                <a:schemeClr val="tx1"/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  <a:p>
            <a:pPr>
              <a:spcAft>
                <a:spcPts val="600"/>
              </a:spcAft>
            </a:pPr>
            <a:endParaRPr lang="en-US" sz="2000" b="1" dirty="0">
              <a:solidFill>
                <a:schemeClr val="tx1"/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  <a:p>
            <a:pPr>
              <a:spcAft>
                <a:spcPts val="600"/>
              </a:spcAft>
            </a:pPr>
            <a:endParaRPr lang="en-US" sz="2000" b="1" dirty="0">
              <a:solidFill>
                <a:schemeClr val="tx1"/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  <a:p>
            <a:pPr>
              <a:spcAft>
                <a:spcPts val="600"/>
              </a:spcAft>
            </a:pPr>
            <a:endParaRPr lang="en-US" sz="4400" b="1" kern="1200" dirty="0">
              <a:solidFill>
                <a:schemeClr val="tx1"/>
              </a:solidFill>
              <a:latin typeface="Arial Black" panose="020B0604020202020204" pitchFamily="34" charset="0"/>
              <a:ea typeface="+mj-ea"/>
              <a:cs typeface="Arial Black" panose="020B0604020202020204" pitchFamily="34" charset="0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A543C10-1247-210A-E8EB-AA9AAA6C8C97}"/>
              </a:ext>
            </a:extLst>
          </p:cNvPr>
          <p:cNvSpPr txBox="1"/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lIns="91440" tIns="45720" rIns="91440" bIns="4572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b="1" dirty="0">
                <a:solidFill>
                  <a:srgbClr val="1F1F1F"/>
                </a:solidFill>
                <a:latin typeface="Arial" panose="020B0604020202020204" pitchFamily="34" charset="0"/>
              </a:rPr>
              <a:t>Data visualization </a:t>
            </a:r>
            <a:r>
              <a:rPr lang="en-GB" sz="2000" dirty="0">
                <a:solidFill>
                  <a:srgbClr val="1F1F1F"/>
                </a:solidFill>
                <a:effectLst/>
                <a:latin typeface="Arial" panose="020B0604020202020204" pitchFamily="34" charset="0"/>
              </a:rPr>
              <a:t>The higher the number of fights the greater the chance of a successful </a:t>
            </a:r>
            <a:r>
              <a:rPr lang="en-GB" sz="2000" dirty="0" err="1">
                <a:solidFill>
                  <a:srgbClr val="1F1F1F"/>
                </a:solidFill>
                <a:effectLst/>
                <a:latin typeface="Arial" panose="020B0604020202020204" pitchFamily="34" charset="0"/>
              </a:rPr>
              <a:t>Launch_Outcome</a:t>
            </a:r>
            <a:endParaRPr lang="en-GB" sz="2000" dirty="0">
              <a:solidFill>
                <a:srgbClr val="1F1F1F"/>
              </a:solidFill>
              <a:effectLst/>
              <a:latin typeface="Arial" panose="020B0604020202020204" pitchFamily="34" charset="0"/>
            </a:endParaRPr>
          </a:p>
          <a:p>
            <a:r>
              <a:rPr lang="en-GB" sz="2000" b="1" dirty="0">
                <a:solidFill>
                  <a:srgbClr val="1F1F1F"/>
                </a:solidFill>
                <a:latin typeface="Arial" panose="020B0604020202020204" pitchFamily="34" charset="0"/>
              </a:rPr>
              <a:t>Data visualization </a:t>
            </a:r>
            <a:r>
              <a:rPr lang="en-GB" sz="2000" dirty="0">
                <a:solidFill>
                  <a:srgbClr val="1F1F1F"/>
                </a:solidFill>
                <a:latin typeface="Arial" panose="020B0604020202020204" pitchFamily="34" charset="0"/>
              </a:rPr>
              <a:t>Over the years the success rates increases </a:t>
            </a:r>
            <a:r>
              <a:rPr lang="en-GB" sz="2000" i="1" dirty="0">
                <a:solidFill>
                  <a:srgbClr val="1F1F1F"/>
                </a:solidFill>
                <a:latin typeface="Arial" panose="020B0604020202020204" pitchFamily="34" charset="0"/>
              </a:rPr>
              <a:t>(ed: probably due to lessons learned over time)</a:t>
            </a:r>
            <a:endParaRPr lang="en-GB" sz="2000" i="1" dirty="0">
              <a:solidFill>
                <a:srgbClr val="000000"/>
              </a:solidFill>
              <a:latin typeface="Helvetica" pitchFamily="2" charset="0"/>
            </a:endParaRPr>
          </a:p>
          <a:p>
            <a:r>
              <a:rPr lang="en-GB" sz="2000" b="1" dirty="0">
                <a:solidFill>
                  <a:srgbClr val="1F1F1F"/>
                </a:solidFill>
                <a:latin typeface="Arial" panose="020B0604020202020204" pitchFamily="34" charset="0"/>
              </a:rPr>
              <a:t>Data visualization </a:t>
            </a: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Orbits (ES-L1, GEO, HEO) SSO, VLEO have the highest average success in </a:t>
            </a:r>
            <a:r>
              <a:rPr lang="en-US" sz="2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Launch_Outcome</a:t>
            </a: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however for the Orbits ()  only 1 flight was executed.</a:t>
            </a:r>
            <a:endParaRPr lang="en-GB" sz="2000" dirty="0">
              <a:solidFill>
                <a:srgbClr val="1F1F1F"/>
              </a:solidFill>
              <a:effectLst/>
              <a:latin typeface="Arial" panose="020B0604020202020204" pitchFamily="34" charset="0"/>
            </a:endParaRPr>
          </a:p>
          <a:p>
            <a:r>
              <a:rPr lang="en-GB" sz="2000" b="1" dirty="0">
                <a:solidFill>
                  <a:srgbClr val="1F1F1F"/>
                </a:solidFill>
                <a:latin typeface="Arial" panose="020B0604020202020204" pitchFamily="34" charset="0"/>
              </a:rPr>
              <a:t>Data visualization </a:t>
            </a:r>
            <a:r>
              <a:rPr lang="en-GB" sz="2000" dirty="0">
                <a:solidFill>
                  <a:srgbClr val="1F1F1F"/>
                </a:solidFill>
                <a:latin typeface="Arial" panose="020B0604020202020204" pitchFamily="34" charset="0"/>
              </a:rPr>
              <a:t>Over the years the success rates increased</a:t>
            </a:r>
            <a:r>
              <a:rPr lang="en-GB" sz="2000" dirty="0">
                <a:solidFill>
                  <a:srgbClr val="1F1F1F"/>
                </a:solidFill>
                <a:effectLst/>
                <a:latin typeface="Arial" panose="020B0604020202020204" pitchFamily="34" charset="0"/>
              </a:rPr>
              <a:t> </a:t>
            </a:r>
            <a:endParaRPr lang="en-GB" sz="2000" dirty="0">
              <a:solidFill>
                <a:srgbClr val="000000"/>
              </a:solidFill>
              <a:latin typeface="Helvetica" pitchFamily="2" charset="0"/>
            </a:endParaRPr>
          </a:p>
          <a:p>
            <a:r>
              <a:rPr lang="en-GB" sz="2000" b="1" dirty="0">
                <a:solidFill>
                  <a:srgbClr val="000000"/>
                </a:solidFill>
                <a:effectLst/>
                <a:latin typeface="Helvetica" pitchFamily="2" charset="0"/>
              </a:rPr>
              <a:t>Dashboarding </a:t>
            </a:r>
            <a:r>
              <a:rPr lang="en-GB" sz="2000" dirty="0">
                <a:solidFill>
                  <a:srgbClr val="000000"/>
                </a:solidFill>
                <a:latin typeface="Helvetica" pitchFamily="2" charset="0"/>
              </a:rPr>
              <a:t>Kenney Space Centre (</a:t>
            </a:r>
            <a:r>
              <a:rPr lang="en-GB" sz="2000" dirty="0">
                <a:solidFill>
                  <a:srgbClr val="1F1F1F"/>
                </a:solidFill>
                <a:effectLst/>
                <a:latin typeface="Helvetica" pitchFamily="2" charset="0"/>
              </a:rPr>
              <a:t>KSC) LC-39A had the most successful launches [76.9%] of all launc</a:t>
            </a:r>
            <a:r>
              <a:rPr lang="en-GB" sz="2000" dirty="0">
                <a:solidFill>
                  <a:srgbClr val="1F1F1F"/>
                </a:solidFill>
                <a:latin typeface="Helvetica" pitchFamily="2" charset="0"/>
              </a:rPr>
              <a:t>h sites</a:t>
            </a:r>
          </a:p>
          <a:p>
            <a:r>
              <a:rPr lang="en-GB" sz="2000" b="1" dirty="0">
                <a:solidFill>
                  <a:srgbClr val="1F1F1F"/>
                </a:solidFill>
                <a:latin typeface="Arial" panose="020B0604020202020204" pitchFamily="34" charset="0"/>
              </a:rPr>
              <a:t>Predictive Analysis </a:t>
            </a:r>
            <a:r>
              <a:rPr lang="en-GB" sz="2000" dirty="0">
                <a:solidFill>
                  <a:srgbClr val="1F1F1F"/>
                </a:solidFill>
                <a:effectLst/>
                <a:latin typeface="Helvetica" pitchFamily="2" charset="0"/>
              </a:rPr>
              <a:t>The ML model Decision Tree Classifier has the highest accuracy score [87.7%], but still has weakness by </a:t>
            </a:r>
            <a:r>
              <a:rPr lang="en-GB" sz="2000" dirty="0">
                <a:solidFill>
                  <a:schemeClr val="accent3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incorrectly predicting successful landing, whereas the actual landing was unsuccessful in 3 out of 18 cases. </a:t>
            </a:r>
          </a:p>
          <a:p>
            <a:pPr>
              <a:spcBef>
                <a:spcPts val="400"/>
              </a:spcBef>
            </a:pPr>
            <a:endParaRPr lang="en-US" sz="20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 hidden="1">
            <a:extLst>
              <a:ext uri="{FF2B5EF4-FFF2-40B4-BE49-F238E27FC236}">
                <a16:creationId xmlns:a16="http://schemas.microsoft.com/office/drawing/2014/main" id="{78E9396A-2746-1251-99E8-B40A468347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t>39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77B33A-6E6F-EA10-9E07-305C561A78F6}"/>
              </a:ext>
            </a:extLst>
          </p:cNvPr>
          <p:cNvSpPr txBox="1"/>
          <p:nvPr/>
        </p:nvSpPr>
        <p:spPr>
          <a:xfrm>
            <a:off x="7758113" y="6627168"/>
            <a:ext cx="4433887" cy="230832"/>
          </a:xfrm>
          <a:prstGeom prst="rect">
            <a:avLst/>
          </a:prstGeom>
          <a:solidFill>
            <a:srgbClr val="EBEBEB"/>
          </a:solidFill>
        </p:spPr>
        <p:txBody>
          <a:bodyPr wrap="square" rtlCol="0" anchor="ctr">
            <a:spAutoFit/>
          </a:bodyPr>
          <a:lstStyle/>
          <a:p>
            <a:r>
              <a:rPr lang="en-GB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Tim Hoogenboom | IBM Data Science Capstone | May 5, 2025 |  </a:t>
            </a:r>
            <a:fld id="{8FA6E54E-265A-C64B-BB5E-3A3DF0BF0AA0}" type="slidenum">
              <a:rPr lang="en-GB" sz="900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39</a:t>
            </a:fld>
            <a:r>
              <a:rPr lang="en-GB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454757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18F8E3-505E-84BD-BB9E-C9FB819478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6AD72C81-102E-8F64-B2C5-342464EE8A01}"/>
              </a:ext>
            </a:extLst>
          </p:cNvPr>
          <p:cNvSpPr txBox="1"/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400" b="1" kern="1200" dirty="0">
                <a:solidFill>
                  <a:schemeClr val="tx1"/>
                </a:solidFill>
                <a:latin typeface="Arial Black" panose="020B0604020202020204" pitchFamily="34" charset="0"/>
                <a:ea typeface="+mj-ea"/>
                <a:cs typeface="Arial Black" panose="020B0604020202020204" pitchFamily="34" charset="0"/>
              </a:rPr>
              <a:t>Introduction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E54281F-A209-655B-DCC2-76DE4F7CDEAD}"/>
              </a:ext>
            </a:extLst>
          </p:cNvPr>
          <p:cNvSpPr txBox="1"/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lIns="91440" tIns="45720" rIns="91440" bIns="4572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Background</a:t>
            </a:r>
          </a:p>
          <a:p>
            <a:pPr marL="0" indent="0" algn="just">
              <a:buNone/>
            </a:pPr>
            <a:r>
              <a:rPr lang="en-US" sz="1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SpaceX advertises Falcon 9 rocket launches on its website with a cost of 62 million dollars; other providers cost upward of 165 million dollars each, much of the savings is because SpaceX can reuse the first stage. Therefore, if we can determine if the </a:t>
            </a:r>
            <a:r>
              <a:rPr lang="en-US" sz="1600" b="1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first stage will land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we can determine the cost of a launch. This information can be used if an alternate company wants to bid against SpaceX for a rocket launch. </a:t>
            </a:r>
            <a:endParaRPr 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buNone/>
            </a:pPr>
            <a:r>
              <a:rPr lang="en-US" sz="1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Therefor we want to understands better if we can predict if a SpaceX rocket will land successfully after the first stage and what factors affect it.</a:t>
            </a:r>
          </a:p>
          <a:p>
            <a:pPr marL="0" indent="0" algn="just">
              <a:buNone/>
            </a:pPr>
            <a:endParaRPr lang="en-US" sz="1600" b="0" i="0" dirty="0"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Problem Statement</a:t>
            </a:r>
          </a:p>
          <a:p>
            <a:pPr marL="0" indent="0" algn="just">
              <a:buNone/>
            </a:pP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following questions will be further investigated</a:t>
            </a:r>
          </a:p>
          <a:p>
            <a:pPr marL="342900" indent="-342900" algn="just">
              <a:buAutoNum type="arabicPeriod"/>
            </a:pP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Understand what variables affect successful launch outcome</a:t>
            </a:r>
          </a:p>
          <a:p>
            <a:pPr marL="342900" indent="-342900" algn="just">
              <a:buAutoNum type="arabicPeriod"/>
            </a:pP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Identify ML model scores highest accuracy on predicting new launch outcome (landing/not landing first stage)</a:t>
            </a:r>
          </a:p>
          <a:p>
            <a:pPr marL="342900" indent="-342900" algn="just">
              <a:buAutoNum type="arabicPeriod"/>
            </a:pPr>
            <a:endParaRPr 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2000" u="sng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 hidden="1">
            <a:extLst>
              <a:ext uri="{FF2B5EF4-FFF2-40B4-BE49-F238E27FC236}">
                <a16:creationId xmlns:a16="http://schemas.microsoft.com/office/drawing/2014/main" id="{D552ECC7-FED9-5407-632E-CF1799F40F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t>4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9A90D5-71DA-7E87-4FCD-37E676D28DC5}"/>
              </a:ext>
            </a:extLst>
          </p:cNvPr>
          <p:cNvSpPr txBox="1"/>
          <p:nvPr/>
        </p:nvSpPr>
        <p:spPr>
          <a:xfrm>
            <a:off x="7758113" y="6627168"/>
            <a:ext cx="4433887" cy="230832"/>
          </a:xfrm>
          <a:prstGeom prst="rect">
            <a:avLst/>
          </a:prstGeom>
          <a:solidFill>
            <a:srgbClr val="EBEBEB"/>
          </a:solidFill>
        </p:spPr>
        <p:txBody>
          <a:bodyPr wrap="square" rtlCol="0" anchor="ctr">
            <a:spAutoFit/>
          </a:bodyPr>
          <a:lstStyle/>
          <a:p>
            <a:r>
              <a:rPr lang="en-GB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Tim Hoogenboom | IBM Data Science Capstone | May 5, 2025 |  </a:t>
            </a:r>
            <a:fld id="{8FA6E54E-265A-C64B-BB5E-3A3DF0BF0AA0}" type="slidenum">
              <a:rPr lang="en-GB" sz="900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fld>
            <a:r>
              <a:rPr lang="en-GB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5528629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3"/>
          <p:cNvSpPr>
            <a:spLocks noGrp="1"/>
          </p:cNvSpPr>
          <p:nvPr>
            <p:ph sz="half" idx="4294967295"/>
          </p:nvPr>
        </p:nvSpPr>
        <p:spPr>
          <a:xfrm>
            <a:off x="0" y="1874838"/>
            <a:ext cx="5903913" cy="4351337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2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3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4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…</a:t>
            </a:r>
          </a:p>
        </p:txBody>
      </p:sp>
      <p:sp>
        <p:nvSpPr>
          <p:cNvPr id="9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3"/>
          <p:cNvSpPr>
            <a:spLocks noGrp="1"/>
          </p:cNvSpPr>
          <p:nvPr>
            <p:ph sz="half" idx="4294967295"/>
          </p:nvPr>
        </p:nvSpPr>
        <p:spPr>
          <a:xfrm>
            <a:off x="0" y="1858963"/>
            <a:ext cx="10515600" cy="4351337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 any relevant assets like Python code snippets, SQL queries, charts, Notebook outputs, or data sets that you may have created during this project</a:t>
            </a:r>
          </a:p>
        </p:txBody>
      </p:sp>
      <p:sp>
        <p:nvSpPr>
          <p:cNvPr id="11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299B8F-C758-9D38-A80A-C61850DBB5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6F054EF9-0300-5363-E790-B0076294A646}"/>
              </a:ext>
            </a:extLst>
          </p:cNvPr>
          <p:cNvSpPr txBox="1"/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400" b="1" kern="1200" dirty="0">
                <a:solidFill>
                  <a:schemeClr val="tx1"/>
                </a:solidFill>
                <a:latin typeface="Arial Black" panose="020B0604020202020204" pitchFamily="34" charset="0"/>
                <a:ea typeface="+mj-ea"/>
                <a:cs typeface="Arial Black" panose="020B0604020202020204" pitchFamily="34" charset="0"/>
              </a:rPr>
              <a:t>Methodology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18073DF-A58D-67F1-43D7-B5C443E72BBB}"/>
              </a:ext>
            </a:extLst>
          </p:cNvPr>
          <p:cNvSpPr txBox="1"/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lIns="91440" tIns="45720" rIns="91440" bIns="4572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Executive Summary</a:t>
            </a:r>
          </a:p>
          <a:p>
            <a:pPr>
              <a:spcBef>
                <a:spcPts val="400"/>
              </a:spcBef>
            </a:pPr>
            <a:r>
              <a:rPr lang="en-US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Collection 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via SpaceX API (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data1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Github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and web scraping of Wiki (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data2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Github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ts val="400"/>
              </a:spcBef>
            </a:pPr>
            <a:r>
              <a:rPr lang="en-US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Wrangling 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reformat 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launch sites, orbit types and 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 label launch success or launch failure via IBM dataset (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data3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hlinkClick r:id="rId8"/>
              </a:rPr>
              <a:t>Github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>
              <a:spcBef>
                <a:spcPts val="400"/>
              </a:spcBef>
            </a:pPr>
            <a:r>
              <a:rPr lang="en-US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Analysis 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query dataset and better understand content via IBM dataset (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hlinkClick r:id="rId9"/>
              </a:rPr>
              <a:t>data4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hlinkClick r:id="rId10"/>
              </a:rPr>
              <a:t>Github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sz="16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400"/>
              </a:spcBef>
            </a:pPr>
            <a:r>
              <a:rPr lang="en-US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Exploration 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graphically visualize relation between variables launch site, payload mass, orbit type, years, and success rate via IBM dataset (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hlinkClick r:id="rId11"/>
              </a:rPr>
              <a:t>data5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hlinkClick r:id="rId12"/>
              </a:rPr>
              <a:t>Github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), and spatially visualize relation between launch site, success, and proximity to objects via IBM dataset (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hlinkClick r:id="rId13"/>
              </a:rPr>
              <a:t>data6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hlinkClick r:id="rId14"/>
              </a:rPr>
              <a:t>Github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>
              <a:spcBef>
                <a:spcPts val="400"/>
              </a:spcBef>
            </a:pPr>
            <a:r>
              <a:rPr lang="en-US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dashboarding 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visualize relation between launch site, payload mass, and success rate via IBM dataset (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hlinkClick r:id="rId15"/>
              </a:rPr>
              <a:t>data7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hlinkClick r:id="rId16"/>
              </a:rPr>
              <a:t>python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hlinkClick r:id="rId17"/>
              </a:rPr>
              <a:t>Github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>
              <a:spcBef>
                <a:spcPts val="400"/>
              </a:spcBef>
            </a:pPr>
            <a:r>
              <a:rPr lang="en-US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Predictive modelling 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via LR, SVM, decision tree, and KNN to understand scoring accuracy via IBM dataset (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hlinkClick r:id="rId11"/>
              </a:rPr>
              <a:t>data5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hlinkClick r:id="rId18"/>
              </a:rPr>
              <a:t>Github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sz="16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 hidden="1">
            <a:extLst>
              <a:ext uri="{FF2B5EF4-FFF2-40B4-BE49-F238E27FC236}">
                <a16:creationId xmlns:a16="http://schemas.microsoft.com/office/drawing/2014/main" id="{F59D3DEE-C404-E233-10DB-24DE078833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798751-F749-CA69-25DE-30B3A41F358B}"/>
              </a:ext>
            </a:extLst>
          </p:cNvPr>
          <p:cNvSpPr txBox="1"/>
          <p:nvPr/>
        </p:nvSpPr>
        <p:spPr>
          <a:xfrm>
            <a:off x="7758113" y="6627168"/>
            <a:ext cx="4433887" cy="230832"/>
          </a:xfrm>
          <a:prstGeom prst="rect">
            <a:avLst/>
          </a:prstGeom>
          <a:solidFill>
            <a:srgbClr val="EBEBEB"/>
          </a:solidFill>
        </p:spPr>
        <p:txBody>
          <a:bodyPr wrap="square" rtlCol="0" anchor="ctr">
            <a:spAutoFit/>
          </a:bodyPr>
          <a:lstStyle/>
          <a:p>
            <a:r>
              <a:rPr lang="en-GB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Tim Hoogenboom | IBM Data Science Capstone | May 5, 2025 |  </a:t>
            </a:r>
            <a:fld id="{8FA6E54E-265A-C64B-BB5E-3A3DF0BF0AA0}" type="slidenum">
              <a:rPr lang="en-GB" sz="900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6</a:t>
            </a:fld>
            <a:r>
              <a:rPr lang="en-GB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113612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A58BB9-6CBE-9AAF-0AD4-BD15C68D60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70A27A0E-A373-4FE7-3A9E-5EFFCD910AB3}"/>
              </a:ext>
            </a:extLst>
          </p:cNvPr>
          <p:cNvSpPr txBox="1"/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400" b="1" kern="1200" dirty="0">
                <a:solidFill>
                  <a:schemeClr val="tx1"/>
                </a:solidFill>
                <a:latin typeface="Arial Black" panose="020B0604020202020204" pitchFamily="34" charset="0"/>
                <a:ea typeface="+mj-ea"/>
                <a:cs typeface="Arial Black" panose="020B0604020202020204" pitchFamily="34" charset="0"/>
              </a:rPr>
              <a:t>Data Collection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702A479-EB6F-42EF-5CA9-215DED440A13}"/>
              </a:ext>
            </a:extLst>
          </p:cNvPr>
          <p:cNvSpPr txBox="1"/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lIns="91440" tIns="45720" rIns="91440" bIns="4572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</a:t>
            </a:r>
          </a:p>
          <a:p>
            <a:r>
              <a:rPr lang="en-US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Collection 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via SpaceX API (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data1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Github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4" name="Slide Number Placeholder 3" hidden="1">
            <a:extLst>
              <a:ext uri="{FF2B5EF4-FFF2-40B4-BE49-F238E27FC236}">
                <a16:creationId xmlns:a16="http://schemas.microsoft.com/office/drawing/2014/main" id="{CD12C832-3F4D-EB44-D86A-AB4EC1E6CA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t>7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E95BE1-8DF5-3931-A94B-022B1987437E}"/>
              </a:ext>
            </a:extLst>
          </p:cNvPr>
          <p:cNvSpPr txBox="1"/>
          <p:nvPr/>
        </p:nvSpPr>
        <p:spPr>
          <a:xfrm>
            <a:off x="7758113" y="6627168"/>
            <a:ext cx="4433887" cy="230832"/>
          </a:xfrm>
          <a:prstGeom prst="rect">
            <a:avLst/>
          </a:prstGeom>
          <a:solidFill>
            <a:srgbClr val="EBEBEB"/>
          </a:solidFill>
        </p:spPr>
        <p:txBody>
          <a:bodyPr wrap="square" rtlCol="0" anchor="ctr">
            <a:spAutoFit/>
          </a:bodyPr>
          <a:lstStyle/>
          <a:p>
            <a:r>
              <a:rPr lang="en-GB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Tim Hoogenboom | IBM Data Science Capstone | May 5, 2025 |  </a:t>
            </a:r>
            <a:fld id="{8FA6E54E-265A-C64B-BB5E-3A3DF0BF0AA0}" type="slidenum">
              <a:rPr lang="en-GB" sz="900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7</a:t>
            </a:fld>
            <a:r>
              <a:rPr lang="en-GB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2C7469-3AF0-6959-36D5-AEE6308F04BB}"/>
              </a:ext>
            </a:extLst>
          </p:cNvPr>
          <p:cNvSpPr txBox="1"/>
          <p:nvPr/>
        </p:nvSpPr>
        <p:spPr>
          <a:xfrm>
            <a:off x="838200" y="2992437"/>
            <a:ext cx="5257800" cy="3184526"/>
          </a:xfrm>
          <a:prstGeom prst="rect">
            <a:avLst/>
          </a:prstGeom>
        </p:spPr>
        <p:txBody>
          <a:bodyPr lIns="91440" tIns="45720" rIns="91440" bIns="4572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</a:t>
            </a:r>
          </a:p>
          <a:p>
            <a:pPr algn="just"/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Request data via API via GET request</a:t>
            </a:r>
          </a:p>
          <a:p>
            <a:pPr algn="just"/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Turn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json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response into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dataframe</a:t>
            </a:r>
            <a:endParaRPr 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Extract subset of columns into new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dataframe</a:t>
            </a:r>
            <a:endParaRPr 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Remove ‘Falcon 1’ launches from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dataframe</a:t>
            </a:r>
            <a:endParaRPr 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Wrangle Payload data by replacing missing values with mean values</a:t>
            </a:r>
          </a:p>
          <a:p>
            <a:pPr algn="just"/>
            <a:endParaRPr 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0E5A7D4-C049-EAAF-5C51-9EB6FF1F1B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9070" y="4314824"/>
            <a:ext cx="6092929" cy="1997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622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E3A16C-A7ED-0B42-1682-79C311F1C5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CD44C792-3C25-13C6-83C8-EC559082D666}"/>
              </a:ext>
            </a:extLst>
          </p:cNvPr>
          <p:cNvSpPr txBox="1"/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400" b="1" kern="1200" dirty="0">
                <a:solidFill>
                  <a:schemeClr val="tx1"/>
                </a:solidFill>
                <a:latin typeface="Arial Black" panose="020B0604020202020204" pitchFamily="34" charset="0"/>
                <a:ea typeface="+mj-ea"/>
                <a:cs typeface="Arial Black" panose="020B0604020202020204" pitchFamily="34" charset="0"/>
              </a:rPr>
              <a:t>Web Scraping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AF12001-71AE-C7DF-B550-4AD20CD46CEB}"/>
              </a:ext>
            </a:extLst>
          </p:cNvPr>
          <p:cNvSpPr txBox="1"/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lIns="91440" tIns="45720" rIns="91440" bIns="4572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</a:t>
            </a:r>
          </a:p>
          <a:p>
            <a:pPr>
              <a:spcBef>
                <a:spcPts val="400"/>
              </a:spcBef>
            </a:pPr>
            <a:r>
              <a:rPr lang="en-US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 scraping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Wiki (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data2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Github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 hidden="1">
            <a:extLst>
              <a:ext uri="{FF2B5EF4-FFF2-40B4-BE49-F238E27FC236}">
                <a16:creationId xmlns:a16="http://schemas.microsoft.com/office/drawing/2014/main" id="{B472E17E-1707-153B-EA9A-8C3311DB2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t>8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BBDEB1-C819-CA17-B80E-C3E976B0108B}"/>
              </a:ext>
            </a:extLst>
          </p:cNvPr>
          <p:cNvSpPr txBox="1"/>
          <p:nvPr/>
        </p:nvSpPr>
        <p:spPr>
          <a:xfrm>
            <a:off x="7758113" y="6627168"/>
            <a:ext cx="4433887" cy="230832"/>
          </a:xfrm>
          <a:prstGeom prst="rect">
            <a:avLst/>
          </a:prstGeom>
          <a:solidFill>
            <a:srgbClr val="EBEBEB"/>
          </a:solidFill>
        </p:spPr>
        <p:txBody>
          <a:bodyPr wrap="square" rtlCol="0" anchor="ctr">
            <a:spAutoFit/>
          </a:bodyPr>
          <a:lstStyle/>
          <a:p>
            <a:r>
              <a:rPr lang="en-GB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Tim Hoogenboom | IBM Data Science Capstone | May 5, 2025 |  </a:t>
            </a:r>
            <a:fld id="{8FA6E54E-265A-C64B-BB5E-3A3DF0BF0AA0}" type="slidenum">
              <a:rPr lang="en-GB" sz="900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8</a:t>
            </a:fld>
            <a:r>
              <a:rPr lang="en-GB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132C24-DBB1-A3FB-5AF7-851431257C4E}"/>
              </a:ext>
            </a:extLst>
          </p:cNvPr>
          <p:cNvSpPr txBox="1"/>
          <p:nvPr/>
        </p:nvSpPr>
        <p:spPr>
          <a:xfrm>
            <a:off x="838200" y="2992437"/>
            <a:ext cx="5257800" cy="3184526"/>
          </a:xfrm>
          <a:prstGeom prst="rect">
            <a:avLst/>
          </a:prstGeom>
        </p:spPr>
        <p:txBody>
          <a:bodyPr lIns="91440" tIns="45720" rIns="91440" bIns="4572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</a:t>
            </a:r>
          </a:p>
          <a:p>
            <a:pPr algn="just"/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Request Falcon9 Launch HTML page as an HTTP response via HTTP get</a:t>
            </a:r>
          </a:p>
          <a:p>
            <a:pPr algn="just"/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Create Beautiful soup object</a:t>
            </a:r>
          </a:p>
          <a:p>
            <a:pPr algn="just"/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Extract HTML headers as column names</a:t>
            </a:r>
          </a:p>
          <a:p>
            <a:pPr algn="just"/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Create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dataframe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based on column names and HTML table</a:t>
            </a:r>
          </a:p>
          <a:p>
            <a:pPr algn="just"/>
            <a:endParaRPr 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4AB7625-2E02-7A88-7844-F19FD50D21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2735310"/>
            <a:ext cx="6096000" cy="3798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1138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CAEEAC-6D81-2B57-D72B-0BF5A1C94F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9B9ED0EB-91B1-C671-9740-983551040F65}"/>
              </a:ext>
            </a:extLst>
          </p:cNvPr>
          <p:cNvSpPr txBox="1"/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400" b="1" kern="1200" dirty="0">
                <a:solidFill>
                  <a:schemeClr val="tx1"/>
                </a:solidFill>
                <a:latin typeface="Arial Black" panose="020B0604020202020204" pitchFamily="34" charset="0"/>
                <a:ea typeface="+mj-ea"/>
                <a:cs typeface="Arial Black" panose="020B0604020202020204" pitchFamily="34" charset="0"/>
              </a:rPr>
              <a:t>Web Scraping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5EDE381-D3A5-C997-C13D-FE5C0C1EBC73}"/>
              </a:ext>
            </a:extLst>
          </p:cNvPr>
          <p:cNvSpPr txBox="1"/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lIns="91440" tIns="45720" rIns="91440" bIns="4572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</a:t>
            </a:r>
          </a:p>
          <a:p>
            <a:pPr>
              <a:spcBef>
                <a:spcPts val="400"/>
              </a:spcBef>
            </a:pPr>
            <a:r>
              <a:rPr lang="en-US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 scraping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Wiki (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data2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Github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 hidden="1">
            <a:extLst>
              <a:ext uri="{FF2B5EF4-FFF2-40B4-BE49-F238E27FC236}">
                <a16:creationId xmlns:a16="http://schemas.microsoft.com/office/drawing/2014/main" id="{C4B8FF22-EAAB-0AC3-0C14-F7D0C23D7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t>9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2A1686-5BC2-AE3E-3F65-0EDA1A647AF8}"/>
              </a:ext>
            </a:extLst>
          </p:cNvPr>
          <p:cNvSpPr txBox="1"/>
          <p:nvPr/>
        </p:nvSpPr>
        <p:spPr>
          <a:xfrm>
            <a:off x="7758113" y="6627168"/>
            <a:ext cx="4433887" cy="230832"/>
          </a:xfrm>
          <a:prstGeom prst="rect">
            <a:avLst/>
          </a:prstGeom>
          <a:solidFill>
            <a:srgbClr val="EBEBEB"/>
          </a:solidFill>
        </p:spPr>
        <p:txBody>
          <a:bodyPr wrap="square" rtlCol="0" anchor="ctr">
            <a:spAutoFit/>
          </a:bodyPr>
          <a:lstStyle/>
          <a:p>
            <a:r>
              <a:rPr lang="en-GB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Tim Hoogenboom | IBM Data Science Capstone | May 5, 2025 |  </a:t>
            </a:r>
            <a:fld id="{8FA6E54E-265A-C64B-BB5E-3A3DF0BF0AA0}" type="slidenum">
              <a:rPr lang="en-GB" sz="900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9</a:t>
            </a:fld>
            <a:r>
              <a:rPr lang="en-GB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4077D7-96F5-29DB-B88B-F86B87216770}"/>
              </a:ext>
            </a:extLst>
          </p:cNvPr>
          <p:cNvSpPr txBox="1"/>
          <p:nvPr/>
        </p:nvSpPr>
        <p:spPr>
          <a:xfrm>
            <a:off x="838200" y="2992437"/>
            <a:ext cx="5257800" cy="3184526"/>
          </a:xfrm>
          <a:prstGeom prst="rect">
            <a:avLst/>
          </a:prstGeom>
        </p:spPr>
        <p:txBody>
          <a:bodyPr lIns="91440" tIns="45720" rIns="91440" bIns="4572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</a:t>
            </a:r>
          </a:p>
          <a:p>
            <a:pPr algn="just"/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Request Falcon9 Launch HTML page as an HTTP response via HTTP get</a:t>
            </a:r>
          </a:p>
          <a:p>
            <a:pPr algn="just"/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Create Beautiful soup object</a:t>
            </a:r>
          </a:p>
          <a:p>
            <a:pPr algn="just"/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Extract HTML headers as column names</a:t>
            </a:r>
          </a:p>
          <a:p>
            <a:pPr algn="just"/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Create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dataframe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based on column names and HTML table</a:t>
            </a:r>
          </a:p>
          <a:p>
            <a:pPr algn="just"/>
            <a:endParaRPr 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5AC36A6-4EF2-ACA4-99EB-FE384BD55F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2735310"/>
            <a:ext cx="6096000" cy="3798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417090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6431d30e-c018-4f72-ad4c-e56e9d03b1f0}" enabled="1" method="Standard" siteId="{f8be18a6-f648-4a47-be73-86d6c5c6604d}" contentBits="2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1477</TotalTime>
  <Words>2945</Words>
  <Application>Microsoft Macintosh PowerPoint</Application>
  <PresentationFormat>Widescreen</PresentationFormat>
  <Paragraphs>454</Paragraphs>
  <Slides>44</Slides>
  <Notes>38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2" baseType="lpstr">
      <vt:lpstr>Abadi</vt:lpstr>
      <vt:lpstr>Arial</vt:lpstr>
      <vt:lpstr>Arial Black</vt:lpstr>
      <vt:lpstr>Calibri</vt:lpstr>
      <vt:lpstr>Courier New</vt:lpstr>
      <vt:lpstr>Helvetica</vt:lpstr>
      <vt:lpstr>IBM Plex Mono SemiBold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Hoogenboom Tim (YICA)</cp:lastModifiedBy>
  <cp:revision>209</cp:revision>
  <dcterms:created xsi:type="dcterms:W3CDTF">2021-04-29T18:58:00Z</dcterms:created>
  <dcterms:modified xsi:type="dcterms:W3CDTF">2025-05-08T16:36:26Z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  <property fmtid="{D5CDD505-2E9C-101B-9397-08002B2CF9AE}" pid="3" name="ICV">
    <vt:lpwstr>0E727723E82C4F14A8E830ACEBE87183</vt:lpwstr>
  </property>
  <property fmtid="{D5CDD505-2E9C-101B-9397-08002B2CF9AE}" pid="4" name="KSOProductBuildVer">
    <vt:lpwstr>1033-11.2.0.11156</vt:lpwstr>
  </property>
  <property fmtid="{D5CDD505-2E9C-101B-9397-08002B2CF9AE}" pid="5" name="ClassificationContentMarkingFooterLocations">
    <vt:lpwstr>Custom Design:3</vt:lpwstr>
  </property>
  <property fmtid="{D5CDD505-2E9C-101B-9397-08002B2CF9AE}" pid="6" name="ClassificationContentMarkingFooterText">
    <vt:lpwstr>Confidentiality: C2 - Internal</vt:lpwstr>
  </property>
</Properties>
</file>